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48" r:id="rId1"/>
  </p:sldMasterIdLst>
  <p:notesMasterIdLst>
    <p:notesMasterId r:id="rId28"/>
  </p:notesMasterIdLst>
  <p:handoutMasterIdLst>
    <p:handoutMasterId r:id="rId29"/>
  </p:handoutMasterIdLst>
  <p:sldIdLst>
    <p:sldId id="624" r:id="rId2"/>
    <p:sldId id="749" r:id="rId3"/>
    <p:sldId id="758" r:id="rId4"/>
    <p:sldId id="759" r:id="rId5"/>
    <p:sldId id="761" r:id="rId6"/>
    <p:sldId id="768" r:id="rId7"/>
    <p:sldId id="762" r:id="rId8"/>
    <p:sldId id="763" r:id="rId9"/>
    <p:sldId id="764" r:id="rId10"/>
    <p:sldId id="766" r:id="rId11"/>
    <p:sldId id="767" r:id="rId12"/>
    <p:sldId id="752" r:id="rId13"/>
    <p:sldId id="753" r:id="rId14"/>
    <p:sldId id="755" r:id="rId15"/>
    <p:sldId id="756" r:id="rId16"/>
    <p:sldId id="750" r:id="rId17"/>
    <p:sldId id="765" r:id="rId18"/>
    <p:sldId id="769" r:id="rId19"/>
    <p:sldId id="773" r:id="rId20"/>
    <p:sldId id="670" r:id="rId21"/>
    <p:sldId id="680" r:id="rId22"/>
    <p:sldId id="776" r:id="rId23"/>
    <p:sldId id="637" r:id="rId24"/>
    <p:sldId id="777" r:id="rId25"/>
    <p:sldId id="772" r:id="rId26"/>
    <p:sldId id="588" r:id="rId27"/>
  </p:sldIdLst>
  <p:sldSz cx="9144000" cy="6858000" type="screen4x3"/>
  <p:notesSz cx="9236075" cy="6950075"/>
  <p:defaultTextStyle>
    <a:defPPr>
      <a:defRPr lang="es-ES"/>
    </a:defPPr>
    <a:lvl1pPr algn="l" rtl="0" fontAlgn="base">
      <a:spcBef>
        <a:spcPct val="0"/>
      </a:spcBef>
      <a:spcAft>
        <a:spcPct val="0"/>
      </a:spcAft>
      <a:defRPr kern="1200">
        <a:solidFill>
          <a:schemeClr val="tx1"/>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Arial" charset="0"/>
      </a:defRPr>
    </a:lvl2pPr>
    <a:lvl3pPr marL="914400" algn="l" rtl="0" fontAlgn="base">
      <a:spcBef>
        <a:spcPct val="0"/>
      </a:spcBef>
      <a:spcAft>
        <a:spcPct val="0"/>
      </a:spcAft>
      <a:defRPr kern="1200">
        <a:solidFill>
          <a:schemeClr val="tx1"/>
        </a:solidFill>
        <a:latin typeface="Calibri" charset="0"/>
        <a:ea typeface="ＭＳ Ｐゴシック" charset="0"/>
        <a:cs typeface="Arial" charset="0"/>
      </a:defRPr>
    </a:lvl3pPr>
    <a:lvl4pPr marL="1371600" algn="l" rtl="0" fontAlgn="base">
      <a:spcBef>
        <a:spcPct val="0"/>
      </a:spcBef>
      <a:spcAft>
        <a:spcPct val="0"/>
      </a:spcAft>
      <a:defRPr kern="1200">
        <a:solidFill>
          <a:schemeClr val="tx1"/>
        </a:solidFill>
        <a:latin typeface="Calibri" charset="0"/>
        <a:ea typeface="ＭＳ Ｐゴシック" charset="0"/>
        <a:cs typeface="Arial" charset="0"/>
      </a:defRPr>
    </a:lvl4pPr>
    <a:lvl5pPr marL="1828800" algn="l" rtl="0" fontAlgn="base">
      <a:spcBef>
        <a:spcPct val="0"/>
      </a:spcBef>
      <a:spcAft>
        <a:spcPct val="0"/>
      </a:spcAft>
      <a:defRPr kern="1200">
        <a:solidFill>
          <a:schemeClr val="tx1"/>
        </a:solidFill>
        <a:latin typeface="Calibri" charset="0"/>
        <a:ea typeface="ＭＳ Ｐゴシック" charset="0"/>
        <a:cs typeface="Arial" charset="0"/>
      </a:defRPr>
    </a:lvl5pPr>
    <a:lvl6pPr marL="2286000" algn="l" defTabSz="457200" rtl="0" eaLnBrk="1" latinLnBrk="0" hangingPunct="1">
      <a:defRPr kern="1200">
        <a:solidFill>
          <a:schemeClr val="tx1"/>
        </a:solidFill>
        <a:latin typeface="Calibri" charset="0"/>
        <a:ea typeface="ＭＳ Ｐゴシック" charset="0"/>
        <a:cs typeface="Arial" charset="0"/>
      </a:defRPr>
    </a:lvl6pPr>
    <a:lvl7pPr marL="2743200" algn="l" defTabSz="457200" rtl="0" eaLnBrk="1" latinLnBrk="0" hangingPunct="1">
      <a:defRPr kern="1200">
        <a:solidFill>
          <a:schemeClr val="tx1"/>
        </a:solidFill>
        <a:latin typeface="Calibri" charset="0"/>
        <a:ea typeface="ＭＳ Ｐゴシック" charset="0"/>
        <a:cs typeface="Arial" charset="0"/>
      </a:defRPr>
    </a:lvl7pPr>
    <a:lvl8pPr marL="3200400" algn="l" defTabSz="457200" rtl="0" eaLnBrk="1" latinLnBrk="0" hangingPunct="1">
      <a:defRPr kern="1200">
        <a:solidFill>
          <a:schemeClr val="tx1"/>
        </a:solidFill>
        <a:latin typeface="Calibri" charset="0"/>
        <a:ea typeface="ＭＳ Ｐゴシック" charset="0"/>
        <a:cs typeface="Arial" charset="0"/>
      </a:defRPr>
    </a:lvl8pPr>
    <a:lvl9pPr marL="3657600" algn="l" defTabSz="457200" rtl="0" eaLnBrk="1" latinLnBrk="0" hangingPunct="1">
      <a:defRPr kern="1200">
        <a:solidFill>
          <a:schemeClr val="tx1"/>
        </a:solidFill>
        <a:latin typeface="Calibri"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magdalena valdivieso Ide" initials="mmvI"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800080"/>
    <a:srgbClr val="00487E"/>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94655" autoAdjust="0"/>
  </p:normalViewPr>
  <p:slideViewPr>
    <p:cSldViewPr>
      <p:cViewPr varScale="1">
        <p:scale>
          <a:sx n="70" d="100"/>
          <a:sy n="70" d="100"/>
        </p:scale>
        <p:origin x="660" y="72"/>
      </p:cViewPr>
      <p:guideLst>
        <p:guide orient="horz" pos="2160"/>
        <p:guide pos="2880"/>
      </p:guideLst>
    </p:cSldViewPr>
  </p:slideViewPr>
  <p:outlineViewPr>
    <p:cViewPr>
      <p:scale>
        <a:sx n="33" d="100"/>
        <a:sy n="33" d="100"/>
      </p:scale>
      <p:origin x="0" y="24882"/>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image" Target="../media/image31.jpeg"/><Relationship Id="rId6" Type="http://schemas.openxmlformats.org/officeDocument/2006/relationships/image" Target="../media/image36.pn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02019" cy="347624"/>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5231947" y="0"/>
            <a:ext cx="4002019" cy="347624"/>
          </a:xfrm>
          <a:prstGeom prst="rect">
            <a:avLst/>
          </a:prstGeom>
        </p:spPr>
        <p:txBody>
          <a:bodyPr vert="horz" lIns="91440" tIns="45720" rIns="91440" bIns="45720" rtlCol="0"/>
          <a:lstStyle>
            <a:lvl1pPr algn="r">
              <a:defRPr sz="1200"/>
            </a:lvl1pPr>
          </a:lstStyle>
          <a:p>
            <a:fld id="{E35F0A92-9807-4C34-946C-774746317313}" type="datetimeFigureOut">
              <a:rPr lang="es-CL" smtClean="0"/>
              <a:pPr/>
              <a:t>02-10-2016</a:t>
            </a:fld>
            <a:endParaRPr lang="es-CL"/>
          </a:p>
        </p:txBody>
      </p:sp>
      <p:sp>
        <p:nvSpPr>
          <p:cNvPr id="4" name="3 Marcador de pie de página"/>
          <p:cNvSpPr>
            <a:spLocks noGrp="1"/>
          </p:cNvSpPr>
          <p:nvPr>
            <p:ph type="ftr" sz="quarter" idx="2"/>
          </p:nvPr>
        </p:nvSpPr>
        <p:spPr>
          <a:xfrm>
            <a:off x="0" y="6601257"/>
            <a:ext cx="4002019" cy="347624"/>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5231947" y="6601257"/>
            <a:ext cx="4002019" cy="347624"/>
          </a:xfrm>
          <a:prstGeom prst="rect">
            <a:avLst/>
          </a:prstGeom>
        </p:spPr>
        <p:txBody>
          <a:bodyPr vert="horz" lIns="91440" tIns="45720" rIns="91440" bIns="45720" rtlCol="0" anchor="b"/>
          <a:lstStyle>
            <a:lvl1pPr algn="r">
              <a:defRPr sz="1200"/>
            </a:lvl1pPr>
          </a:lstStyle>
          <a:p>
            <a:fld id="{CDDCCE45-507A-4F1E-AE00-0DCD4767F5F8}" type="slidenum">
              <a:rPr lang="es-CL" smtClean="0"/>
              <a:pPr/>
              <a:t>‹Nº›</a:t>
            </a:fld>
            <a:endParaRPr lang="es-CL"/>
          </a:p>
        </p:txBody>
      </p:sp>
    </p:spTree>
    <p:extLst>
      <p:ext uri="{BB962C8B-B14F-4D97-AF65-F5344CB8AC3E}">
        <p14:creationId xmlns:p14="http://schemas.microsoft.com/office/powerpoint/2010/main" val="2401938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02019" cy="347624"/>
          </a:xfrm>
          <a:prstGeom prst="rect">
            <a:avLst/>
          </a:prstGeom>
        </p:spPr>
        <p:txBody>
          <a:bodyPr vert="horz" lIns="92492" tIns="46246" rIns="92492" bIns="46246" rtlCol="0"/>
          <a:lstStyle>
            <a:lvl1pPr algn="l">
              <a:defRPr sz="1200">
                <a:latin typeface="Calibri" pitchFamily="34" charset="0"/>
                <a:ea typeface="+mn-ea"/>
                <a:cs typeface="Arial" pitchFamily="34" charset="0"/>
              </a:defRPr>
            </a:lvl1pPr>
          </a:lstStyle>
          <a:p>
            <a:pPr>
              <a:defRPr/>
            </a:pPr>
            <a:endParaRPr lang="es-ES"/>
          </a:p>
        </p:txBody>
      </p:sp>
      <p:sp>
        <p:nvSpPr>
          <p:cNvPr id="3" name="2 Marcador de fecha"/>
          <p:cNvSpPr>
            <a:spLocks noGrp="1"/>
          </p:cNvSpPr>
          <p:nvPr>
            <p:ph type="dt" idx="1"/>
          </p:nvPr>
        </p:nvSpPr>
        <p:spPr>
          <a:xfrm>
            <a:off x="5231947" y="0"/>
            <a:ext cx="4002019" cy="347624"/>
          </a:xfrm>
          <a:prstGeom prst="rect">
            <a:avLst/>
          </a:prstGeom>
        </p:spPr>
        <p:txBody>
          <a:bodyPr vert="horz" wrap="square" lIns="92492" tIns="46246" rIns="92492" bIns="46246" numCol="1" anchor="t" anchorCtr="0" compatLnSpc="1">
            <a:prstTxWarp prst="textNoShape">
              <a:avLst/>
            </a:prstTxWarp>
          </a:bodyPr>
          <a:lstStyle>
            <a:lvl1pPr algn="r">
              <a:defRPr sz="1200"/>
            </a:lvl1pPr>
          </a:lstStyle>
          <a:p>
            <a:fld id="{92B1F40C-ABDB-4648-AC04-89AF7A3CEB27}" type="datetimeFigureOut">
              <a:rPr lang="es-ES"/>
              <a:pPr/>
              <a:t>02/10/2016</a:t>
            </a:fld>
            <a:endParaRPr lang="es-ES"/>
          </a:p>
        </p:txBody>
      </p:sp>
      <p:sp>
        <p:nvSpPr>
          <p:cNvPr id="4" name="3 Marcador de imagen de diapositiva"/>
          <p:cNvSpPr>
            <a:spLocks noGrp="1" noRot="1" noChangeAspect="1"/>
          </p:cNvSpPr>
          <p:nvPr>
            <p:ph type="sldImg" idx="2"/>
          </p:nvPr>
        </p:nvSpPr>
        <p:spPr>
          <a:xfrm>
            <a:off x="2879725" y="520700"/>
            <a:ext cx="3476625" cy="2606675"/>
          </a:xfrm>
          <a:prstGeom prst="rect">
            <a:avLst/>
          </a:prstGeom>
          <a:noFill/>
          <a:ln w="12700">
            <a:solidFill>
              <a:prstClr val="black"/>
            </a:solidFill>
          </a:ln>
        </p:spPr>
        <p:txBody>
          <a:bodyPr vert="horz" lIns="92492" tIns="46246" rIns="92492" bIns="46246" rtlCol="0" anchor="ctr"/>
          <a:lstStyle/>
          <a:p>
            <a:pPr lvl="0"/>
            <a:endParaRPr lang="es-ES" noProof="0" smtClean="0"/>
          </a:p>
        </p:txBody>
      </p:sp>
      <p:sp>
        <p:nvSpPr>
          <p:cNvPr id="5" name="4 Marcador de notas"/>
          <p:cNvSpPr>
            <a:spLocks noGrp="1"/>
          </p:cNvSpPr>
          <p:nvPr>
            <p:ph type="body" sz="quarter" idx="3"/>
          </p:nvPr>
        </p:nvSpPr>
        <p:spPr>
          <a:xfrm>
            <a:off x="924030" y="3301824"/>
            <a:ext cx="7388016" cy="3127414"/>
          </a:xfrm>
          <a:prstGeom prst="rect">
            <a:avLst/>
          </a:prstGeom>
        </p:spPr>
        <p:txBody>
          <a:bodyPr vert="horz" wrap="square" lIns="92492" tIns="46246" rIns="92492" bIns="46246"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6601257"/>
            <a:ext cx="4002019" cy="347624"/>
          </a:xfrm>
          <a:prstGeom prst="rect">
            <a:avLst/>
          </a:prstGeom>
        </p:spPr>
        <p:txBody>
          <a:bodyPr vert="horz" lIns="92492" tIns="46246" rIns="92492" bIns="46246" rtlCol="0" anchor="b"/>
          <a:lstStyle>
            <a:lvl1pPr algn="l">
              <a:defRPr sz="1200">
                <a:latin typeface="Calibri" pitchFamily="34" charset="0"/>
                <a:ea typeface="+mn-ea"/>
                <a:cs typeface="Arial" pitchFamily="34" charset="0"/>
              </a:defRPr>
            </a:lvl1pPr>
          </a:lstStyle>
          <a:p>
            <a:pPr>
              <a:defRPr/>
            </a:pPr>
            <a:endParaRPr lang="es-ES"/>
          </a:p>
        </p:txBody>
      </p:sp>
      <p:sp>
        <p:nvSpPr>
          <p:cNvPr id="7" name="6 Marcador de número de diapositiva"/>
          <p:cNvSpPr>
            <a:spLocks noGrp="1"/>
          </p:cNvSpPr>
          <p:nvPr>
            <p:ph type="sldNum" sz="quarter" idx="5"/>
          </p:nvPr>
        </p:nvSpPr>
        <p:spPr>
          <a:xfrm>
            <a:off x="5231947" y="6601257"/>
            <a:ext cx="4002019" cy="347624"/>
          </a:xfrm>
          <a:prstGeom prst="rect">
            <a:avLst/>
          </a:prstGeom>
        </p:spPr>
        <p:txBody>
          <a:bodyPr vert="horz" wrap="square" lIns="92492" tIns="46246" rIns="92492" bIns="46246" numCol="1" anchor="b" anchorCtr="0" compatLnSpc="1">
            <a:prstTxWarp prst="textNoShape">
              <a:avLst/>
            </a:prstTxWarp>
          </a:bodyPr>
          <a:lstStyle>
            <a:lvl1pPr algn="r">
              <a:defRPr sz="1200"/>
            </a:lvl1pPr>
          </a:lstStyle>
          <a:p>
            <a:fld id="{30120DAE-98EF-3A41-B45A-B6AA070B41F9}" type="slidenum">
              <a:rPr lang="es-ES"/>
              <a:pPr/>
              <a:t>‹Nº›</a:t>
            </a:fld>
            <a:endParaRPr lang="es-ES"/>
          </a:p>
        </p:txBody>
      </p:sp>
    </p:spTree>
    <p:extLst>
      <p:ext uri="{BB962C8B-B14F-4D97-AF65-F5344CB8AC3E}">
        <p14:creationId xmlns:p14="http://schemas.microsoft.com/office/powerpoint/2010/main" val="4228992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52488A-04D8-4062-9B50-9FD741A5D18C}" type="slidenum">
              <a:rPr lang="es-CL" altLang="es-CL" smtClean="0"/>
              <a:pPr>
                <a:spcBef>
                  <a:spcPct val="0"/>
                </a:spcBef>
              </a:pPr>
              <a:t>1</a:t>
            </a:fld>
            <a:endParaRPr lang="es-CL" altLang="es-CL" smtClean="0"/>
          </a:p>
        </p:txBody>
      </p:sp>
    </p:spTree>
    <p:extLst>
      <p:ext uri="{BB962C8B-B14F-4D97-AF65-F5344CB8AC3E}">
        <p14:creationId xmlns:p14="http://schemas.microsoft.com/office/powerpoint/2010/main" val="2945838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52488A-04D8-4062-9B50-9FD741A5D18C}" type="slidenum">
              <a:rPr lang="es-CL" altLang="es-CL" smtClean="0"/>
              <a:pPr>
                <a:spcBef>
                  <a:spcPct val="0"/>
                </a:spcBef>
              </a:pPr>
              <a:t>3</a:t>
            </a:fld>
            <a:endParaRPr lang="es-CL" altLang="es-CL" smtClean="0"/>
          </a:p>
        </p:txBody>
      </p:sp>
    </p:spTree>
    <p:extLst>
      <p:ext uri="{BB962C8B-B14F-4D97-AF65-F5344CB8AC3E}">
        <p14:creationId xmlns:p14="http://schemas.microsoft.com/office/powerpoint/2010/main" val="512724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0120DAE-98EF-3A41-B45A-B6AA070B41F9}" type="slidenum">
              <a:rPr lang="es-ES" smtClean="0"/>
              <a:pPr/>
              <a:t>4</a:t>
            </a:fld>
            <a:endParaRPr lang="es-ES"/>
          </a:p>
        </p:txBody>
      </p:sp>
    </p:spTree>
    <p:extLst>
      <p:ext uri="{BB962C8B-B14F-4D97-AF65-F5344CB8AC3E}">
        <p14:creationId xmlns:p14="http://schemas.microsoft.com/office/powerpoint/2010/main" val="385675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lgn="just">
              <a:defRPr/>
            </a:pPr>
            <a:r>
              <a:rPr lang="es-ES" dirty="0" smtClean="0"/>
              <a:t>América Latina es una de las regiones del mundo con mayores </a:t>
            </a:r>
            <a:r>
              <a:rPr lang="es-ES" b="1" u="sng" dirty="0" smtClean="0"/>
              <a:t>avances legislativos en relación a la violencia contra las mujeres.</a:t>
            </a:r>
          </a:p>
          <a:p>
            <a:pPr algn="just">
              <a:defRPr/>
            </a:pPr>
            <a:endParaRPr lang="es-PA" b="1" u="sng" dirty="0" smtClean="0"/>
          </a:p>
          <a:p>
            <a:pPr algn="just">
              <a:defRPr/>
            </a:pPr>
            <a:r>
              <a:rPr lang="es-ES" dirty="0" smtClean="0"/>
              <a:t>En los últimos treinta años, casi todos los países de América Latina y el Caribe han ido adoptado leyes y modificado sus códigos penales y civiles para la erradicación de la violencia contra las mujeres.</a:t>
            </a:r>
          </a:p>
          <a:p>
            <a:pPr algn="just">
              <a:defRPr/>
            </a:pPr>
            <a:endParaRPr lang="es-PA" dirty="0" smtClean="0"/>
          </a:p>
          <a:p>
            <a:pPr algn="just">
              <a:defRPr/>
            </a:pPr>
            <a:r>
              <a:rPr lang="es-ES" dirty="0" smtClean="0"/>
              <a:t>Las nuevas leyes o “leyes de segunda generación” amplían y toman en cuenta las distintas manifestaciones de violencia  (física, psicológica, sexual, económica o patrimonial, obstétrica, simbólica, mediática…);   </a:t>
            </a:r>
          </a:p>
          <a:p>
            <a:pPr algn="just">
              <a:defRPr/>
            </a:pPr>
            <a:r>
              <a:rPr lang="es-ES" dirty="0" smtClean="0"/>
              <a:t>algunas consideran la diversidad etaria, sexual, étnico-racial, etc. de las  mujeres; </a:t>
            </a:r>
          </a:p>
          <a:p>
            <a:pPr algn="just">
              <a:defRPr/>
            </a:pPr>
            <a:r>
              <a:rPr lang="es-ES" dirty="0" smtClean="0"/>
              <a:t>enfatizan la atención integral a las personas afectadas y establecen más medidas de protección y acciones en caso de  incumplimiento. </a:t>
            </a:r>
          </a:p>
          <a:p>
            <a:pPr algn="just">
              <a:defRPr/>
            </a:pPr>
            <a:r>
              <a:rPr lang="es-ES" dirty="0" smtClean="0"/>
              <a:t>Otro aspecto destacado es que reconocen una </a:t>
            </a:r>
            <a:r>
              <a:rPr lang="es-ES" b="1" dirty="0" smtClean="0"/>
              <a:t>responsabilidad clara del Estado</a:t>
            </a:r>
            <a:r>
              <a:rPr lang="es-ES" dirty="0" smtClean="0"/>
              <a:t>, por acción u omisión; asignan, con más precisión, las competencias de los diferentes actores y responsables de aplicación de la ley.</a:t>
            </a:r>
          </a:p>
          <a:p>
            <a:pPr algn="just">
              <a:defRPr/>
            </a:pPr>
            <a:endParaRPr lang="es-PA" dirty="0" smtClean="0"/>
          </a:p>
          <a:p>
            <a:pPr algn="just">
              <a:defRPr/>
            </a:pPr>
            <a:r>
              <a:rPr lang="es-ES" dirty="0" smtClean="0"/>
              <a:t>En algunos Estados de la región, estos avances han operado en el marco de procesos más amplios de reforma y modernización del Estado, que plantean redefiniciones en la relación con la sociedad civil, crean o fortalecen la institucionalidad de género, abren nuevos debates, articulan nuevas demandas y formulan nuevas agendas.</a:t>
            </a:r>
            <a:endParaRPr lang="es-E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9E25176-55E7-471E-B679-10733E322E5C}" type="slidenum">
              <a:rPr lang="es-AR" altLang="es-CL">
                <a:solidFill>
                  <a:srgbClr val="000000"/>
                </a:solidFill>
                <a:latin typeface="Arial" panose="020B0604020202020204" pitchFamily="34" charset="0"/>
              </a:rPr>
              <a:pPr eaLnBrk="1" hangingPunct="1">
                <a:spcBef>
                  <a:spcPct val="0"/>
                </a:spcBef>
              </a:pPr>
              <a:t>6</a:t>
            </a:fld>
            <a:endParaRPr lang="es-AR" altLang="es-CL">
              <a:solidFill>
                <a:srgbClr val="000000"/>
              </a:solidFill>
              <a:latin typeface="Arial" panose="020B0604020202020204" pitchFamily="34" charset="0"/>
            </a:endParaRPr>
          </a:p>
        </p:txBody>
      </p:sp>
    </p:spTree>
    <p:extLst>
      <p:ext uri="{BB962C8B-B14F-4D97-AF65-F5344CB8AC3E}">
        <p14:creationId xmlns:p14="http://schemas.microsoft.com/office/powerpoint/2010/main" val="4200096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52488A-04D8-4062-9B50-9FD741A5D18C}" type="slidenum">
              <a:rPr lang="es-CL" altLang="es-CL" smtClean="0">
                <a:solidFill>
                  <a:prstClr val="black"/>
                </a:solidFill>
              </a:rPr>
              <a:pPr>
                <a:spcBef>
                  <a:spcPct val="0"/>
                </a:spcBef>
              </a:pPr>
              <a:t>10</a:t>
            </a:fld>
            <a:endParaRPr lang="es-CL" altLang="es-CL" smtClean="0">
              <a:solidFill>
                <a:prstClr val="black"/>
              </a:solidFill>
            </a:endParaRPr>
          </a:p>
        </p:txBody>
      </p:sp>
    </p:spTree>
    <p:extLst>
      <p:ext uri="{BB962C8B-B14F-4D97-AF65-F5344CB8AC3E}">
        <p14:creationId xmlns:p14="http://schemas.microsoft.com/office/powerpoint/2010/main" val="25138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52488A-04D8-4062-9B50-9FD741A5D18C}" type="slidenum">
              <a:rPr lang="es-CL" altLang="es-CL" smtClean="0">
                <a:solidFill>
                  <a:prstClr val="black"/>
                </a:solidFill>
              </a:rPr>
              <a:pPr>
                <a:spcBef>
                  <a:spcPct val="0"/>
                </a:spcBef>
              </a:pPr>
              <a:t>11</a:t>
            </a:fld>
            <a:endParaRPr lang="es-CL" altLang="es-CL" smtClean="0">
              <a:solidFill>
                <a:prstClr val="black"/>
              </a:solidFill>
            </a:endParaRPr>
          </a:p>
        </p:txBody>
      </p:sp>
    </p:spTree>
    <p:extLst>
      <p:ext uri="{BB962C8B-B14F-4D97-AF65-F5344CB8AC3E}">
        <p14:creationId xmlns:p14="http://schemas.microsoft.com/office/powerpoint/2010/main" val="2701249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52488A-04D8-4062-9B50-9FD741A5D18C}" type="slidenum">
              <a:rPr lang="es-CL" altLang="es-CL" smtClean="0"/>
              <a:pPr>
                <a:spcBef>
                  <a:spcPct val="0"/>
                </a:spcBef>
              </a:pPr>
              <a:t>12</a:t>
            </a:fld>
            <a:endParaRPr lang="es-CL" altLang="es-CL" smtClean="0"/>
          </a:p>
        </p:txBody>
      </p:sp>
    </p:spTree>
    <p:extLst>
      <p:ext uri="{BB962C8B-B14F-4D97-AF65-F5344CB8AC3E}">
        <p14:creationId xmlns:p14="http://schemas.microsoft.com/office/powerpoint/2010/main" val="1497389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ts val="455"/>
              </a:spcBef>
              <a:tabLst>
                <a:tab pos="0" algn="l"/>
                <a:tab pos="452823" algn="l"/>
                <a:tab pos="907253" algn="l"/>
                <a:tab pos="1361681" algn="l"/>
                <a:tab pos="1816111" algn="l"/>
                <a:tab pos="2270539" algn="l"/>
                <a:tab pos="2724969" algn="l"/>
                <a:tab pos="3179397" algn="l"/>
                <a:tab pos="3633827" algn="l"/>
                <a:tab pos="4088255" algn="l"/>
                <a:tab pos="4542685" algn="l"/>
                <a:tab pos="4997113" algn="l"/>
                <a:tab pos="5451543" algn="l"/>
                <a:tab pos="5905971" algn="l"/>
                <a:tab pos="6360401" algn="l"/>
                <a:tab pos="6814830" algn="l"/>
                <a:tab pos="7269259" algn="l"/>
                <a:tab pos="7723688" algn="l"/>
                <a:tab pos="8178117" algn="l"/>
                <a:tab pos="8632546" algn="l"/>
                <a:tab pos="9086975" algn="l"/>
              </a:tabLst>
            </a:pPr>
            <a:r>
              <a:rPr lang="es-ES_tradnl" altLang="es-SV" sz="900" dirty="0" smtClean="0">
                <a:latin typeface="Arial" panose="020B0604020202020204" pitchFamily="34" charset="0"/>
                <a:ea typeface="MS Gothic" panose="020B0609070205080204" pitchFamily="49" charset="-128"/>
              </a:rPr>
              <a:t>VIF incluye Maltrato Infantil (Abuso Sexual Infantil), Maltrato a Adultos Mayores, Violencia entre hermanos-tíos-sobrinos, de hijo a padre, etc. Bastaría sólo con que fuera violencia familiar, lo </a:t>
            </a:r>
            <a:r>
              <a:rPr lang="es-ES_tradnl" altLang="es-SV" sz="900" dirty="0" err="1" smtClean="0">
                <a:latin typeface="Arial" panose="020B0604020202020204" pitchFamily="34" charset="0"/>
                <a:ea typeface="MS Gothic" panose="020B0609070205080204" pitchFamily="49" charset="-128"/>
              </a:rPr>
              <a:t>intra</a:t>
            </a:r>
            <a:r>
              <a:rPr lang="es-ES_tradnl" altLang="es-SV" sz="900" dirty="0" smtClean="0">
                <a:latin typeface="Arial" panose="020B0604020202020204" pitchFamily="34" charset="0"/>
                <a:ea typeface="MS Gothic" panose="020B0609070205080204" pitchFamily="49" charset="-128"/>
              </a:rPr>
              <a:t> asocia y recalca como si se tratara  de un problema privado. Diversos países se han especializado en una ley e intervenciones específicas que dan cuenta en sus distintas instituciones de la violencia contra las mujeres. Los derechos humanos y libertades de las mujeres son individuales y no familiares. </a:t>
            </a:r>
          </a:p>
          <a:p>
            <a:pPr>
              <a:lnSpc>
                <a:spcPct val="80000"/>
              </a:lnSpc>
              <a:spcBef>
                <a:spcPts val="455"/>
              </a:spcBef>
              <a:tabLst>
                <a:tab pos="0" algn="l"/>
                <a:tab pos="452823" algn="l"/>
                <a:tab pos="907253" algn="l"/>
                <a:tab pos="1361681" algn="l"/>
                <a:tab pos="1816111" algn="l"/>
                <a:tab pos="2270539" algn="l"/>
                <a:tab pos="2724969" algn="l"/>
                <a:tab pos="3179397" algn="l"/>
                <a:tab pos="3633827" algn="l"/>
                <a:tab pos="4088255" algn="l"/>
                <a:tab pos="4542685" algn="l"/>
                <a:tab pos="4997113" algn="l"/>
                <a:tab pos="5451543" algn="l"/>
                <a:tab pos="5905971" algn="l"/>
                <a:tab pos="6360401" algn="l"/>
                <a:tab pos="6814830" algn="l"/>
                <a:tab pos="7269259" algn="l"/>
                <a:tab pos="7723688" algn="l"/>
                <a:tab pos="8178117" algn="l"/>
                <a:tab pos="8632546" algn="l"/>
                <a:tab pos="9086975" algn="l"/>
              </a:tabLst>
            </a:pPr>
            <a:endParaRPr lang="es-ES_tradnl" altLang="es-SV" sz="900" dirty="0" smtClean="0">
              <a:latin typeface="Arial" panose="020B0604020202020204" pitchFamily="34" charset="0"/>
              <a:ea typeface="MS Gothic" panose="020B0609070205080204" pitchFamily="49" charset="-128"/>
            </a:endParaRPr>
          </a:p>
          <a:p>
            <a:pPr algn="just">
              <a:lnSpc>
                <a:spcPct val="80000"/>
              </a:lnSpc>
              <a:tabLst>
                <a:tab pos="0" algn="l"/>
                <a:tab pos="452823" algn="l"/>
                <a:tab pos="907253" algn="l"/>
                <a:tab pos="1361681" algn="l"/>
                <a:tab pos="1816111" algn="l"/>
                <a:tab pos="2270539" algn="l"/>
                <a:tab pos="2724969" algn="l"/>
                <a:tab pos="3179397" algn="l"/>
                <a:tab pos="3633827" algn="l"/>
                <a:tab pos="4088255" algn="l"/>
                <a:tab pos="4542685" algn="l"/>
                <a:tab pos="4997113" algn="l"/>
                <a:tab pos="5451543" algn="l"/>
                <a:tab pos="5905971" algn="l"/>
                <a:tab pos="6360401" algn="l"/>
                <a:tab pos="6814830" algn="l"/>
                <a:tab pos="7269259" algn="l"/>
                <a:tab pos="7723688" algn="l"/>
                <a:tab pos="8178117" algn="l"/>
                <a:tab pos="8632546" algn="l"/>
                <a:tab pos="9086975" algn="l"/>
              </a:tabLst>
            </a:pPr>
            <a:r>
              <a:rPr lang="es-ES_tradnl" altLang="es-SV" sz="900" dirty="0" smtClean="0">
                <a:latin typeface="Arial" panose="020B0604020202020204" pitchFamily="34" charset="0"/>
                <a:ea typeface="MS Gothic" panose="020B0609070205080204" pitchFamily="49" charset="-128"/>
              </a:rPr>
              <a:t>Es importante entender la siguiente distinción, que sexo no es género, es decir, género no es igual a decir mujer. Hablamos de un sistema género, que es parte de relaciones intersubjetivas en un contexto dentro de un modelo hegemónico patriarcal. Por lo cual, género es hablar de un sistema que afecta a personas, seres humanos, sean estos varones como mujeres.</a:t>
            </a:r>
            <a:r>
              <a:rPr lang="es-ES_tradnl" altLang="es-SV" sz="900" dirty="0" smtClean="0">
                <a:solidFill>
                  <a:srgbClr val="984807"/>
                </a:solidFill>
              </a:rPr>
              <a:t> </a:t>
            </a:r>
            <a:r>
              <a:rPr lang="es-CL" altLang="es-SV" sz="900" b="1" dirty="0" smtClean="0">
                <a:solidFill>
                  <a:srgbClr val="984807"/>
                </a:solidFill>
              </a:rPr>
              <a:t>VIOLENCIA SIMBÓLICA:</a:t>
            </a:r>
            <a:r>
              <a:rPr lang="es-CL" altLang="es-SV" sz="900" dirty="0" smtClean="0">
                <a:solidFill>
                  <a:srgbClr val="984807"/>
                </a:solidFill>
              </a:rPr>
              <a:t> </a:t>
            </a:r>
            <a:r>
              <a:rPr lang="es-ES_tradnl" altLang="es-SV" sz="900" dirty="0" smtClean="0"/>
              <a:t>Se trata de una imposición arbitraria de la cultura del dominio masculino, mediante la naturalización de las diferencias de género y la normalización de las relaciones de subordinación, a través de conceptos, imágenes, mitos, metáforas donde el uso de estas asimetrías abusivas se muestran como factores para obtener status, prestigio, gratificación económica y sexual. </a:t>
            </a:r>
          </a:p>
          <a:p>
            <a:pPr algn="just">
              <a:lnSpc>
                <a:spcPct val="80000"/>
              </a:lnSpc>
              <a:tabLst>
                <a:tab pos="0" algn="l"/>
                <a:tab pos="452823" algn="l"/>
                <a:tab pos="907253" algn="l"/>
                <a:tab pos="1361681" algn="l"/>
                <a:tab pos="1816111" algn="l"/>
                <a:tab pos="2270539" algn="l"/>
                <a:tab pos="2724969" algn="l"/>
                <a:tab pos="3179397" algn="l"/>
                <a:tab pos="3633827" algn="l"/>
                <a:tab pos="4088255" algn="l"/>
                <a:tab pos="4542685" algn="l"/>
                <a:tab pos="4997113" algn="l"/>
                <a:tab pos="5451543" algn="l"/>
                <a:tab pos="5905971" algn="l"/>
                <a:tab pos="6360401" algn="l"/>
                <a:tab pos="6814830" algn="l"/>
                <a:tab pos="7269259" algn="l"/>
                <a:tab pos="7723688" algn="l"/>
                <a:tab pos="8178117" algn="l"/>
                <a:tab pos="8632546" algn="l"/>
                <a:tab pos="9086975" algn="l"/>
              </a:tabLst>
            </a:pPr>
            <a:endParaRPr lang="es-ES" altLang="es-SV" sz="900" dirty="0" smtClean="0"/>
          </a:p>
          <a:p>
            <a:pPr algn="just">
              <a:lnSpc>
                <a:spcPct val="80000"/>
              </a:lnSpc>
              <a:tabLst>
                <a:tab pos="0" algn="l"/>
                <a:tab pos="452823" algn="l"/>
                <a:tab pos="907253" algn="l"/>
                <a:tab pos="1361681" algn="l"/>
                <a:tab pos="1816111" algn="l"/>
                <a:tab pos="2270539" algn="l"/>
                <a:tab pos="2724969" algn="l"/>
                <a:tab pos="3179397" algn="l"/>
                <a:tab pos="3633827" algn="l"/>
                <a:tab pos="4088255" algn="l"/>
                <a:tab pos="4542685" algn="l"/>
                <a:tab pos="4997113" algn="l"/>
                <a:tab pos="5451543" algn="l"/>
                <a:tab pos="5905971" algn="l"/>
                <a:tab pos="6360401" algn="l"/>
                <a:tab pos="6814830" algn="l"/>
                <a:tab pos="7269259" algn="l"/>
                <a:tab pos="7723688" algn="l"/>
                <a:tab pos="8178117" algn="l"/>
                <a:tab pos="8632546" algn="l"/>
                <a:tab pos="9086975" algn="l"/>
              </a:tabLst>
            </a:pPr>
            <a:r>
              <a:rPr lang="es-ES_tradnl" altLang="es-SV" sz="900" dirty="0" smtClean="0"/>
              <a:t>Cuando a través de mensajes –publicidad, textos educativos u otros- se asocia a la mujer a tareas domésticas y de la crianza, como algo natural y sin mostrar participación equitativa de un hombre. Cuando en la publicidad se cosifica el cuerpo de las mujeres, despojándolo de su identidad integral y asociándolo a  productos de consumo.</a:t>
            </a:r>
            <a:endParaRPr lang="es-ES" altLang="es-SV" sz="900" dirty="0" smtClean="0"/>
          </a:p>
          <a:p>
            <a:pPr>
              <a:lnSpc>
                <a:spcPct val="80000"/>
              </a:lnSpc>
              <a:spcBef>
                <a:spcPts val="455"/>
              </a:spcBef>
              <a:tabLst>
                <a:tab pos="0" algn="l"/>
                <a:tab pos="452823" algn="l"/>
                <a:tab pos="907253" algn="l"/>
                <a:tab pos="1361681" algn="l"/>
                <a:tab pos="1816111" algn="l"/>
                <a:tab pos="2270539" algn="l"/>
                <a:tab pos="2724969" algn="l"/>
                <a:tab pos="3179397" algn="l"/>
                <a:tab pos="3633827" algn="l"/>
                <a:tab pos="4088255" algn="l"/>
                <a:tab pos="4542685" algn="l"/>
                <a:tab pos="4997113" algn="l"/>
                <a:tab pos="5451543" algn="l"/>
                <a:tab pos="5905971" algn="l"/>
                <a:tab pos="6360401" algn="l"/>
                <a:tab pos="6814830" algn="l"/>
                <a:tab pos="7269259" algn="l"/>
                <a:tab pos="7723688" algn="l"/>
                <a:tab pos="8178117" algn="l"/>
                <a:tab pos="8632546" algn="l"/>
                <a:tab pos="9086975" algn="l"/>
              </a:tabLst>
            </a:pPr>
            <a:endParaRPr lang="es-ES_tradnl" altLang="es-SV" sz="900" dirty="0" smtClean="0">
              <a:latin typeface="Arial" panose="020B0604020202020204" pitchFamily="34" charset="0"/>
              <a:ea typeface="MS Gothic" panose="020B0609070205080204" pitchFamily="49" charset="-128"/>
            </a:endParaRPr>
          </a:p>
          <a:p>
            <a:pPr>
              <a:lnSpc>
                <a:spcPct val="80000"/>
              </a:lnSpc>
              <a:spcBef>
                <a:spcPts val="455"/>
              </a:spcBef>
              <a:tabLst>
                <a:tab pos="0" algn="l"/>
                <a:tab pos="452823" algn="l"/>
                <a:tab pos="907253" algn="l"/>
                <a:tab pos="1361681" algn="l"/>
                <a:tab pos="1816111" algn="l"/>
                <a:tab pos="2270539" algn="l"/>
                <a:tab pos="2724969" algn="l"/>
                <a:tab pos="3179397" algn="l"/>
                <a:tab pos="3633827" algn="l"/>
                <a:tab pos="4088255" algn="l"/>
                <a:tab pos="4542685" algn="l"/>
                <a:tab pos="4997113" algn="l"/>
                <a:tab pos="5451543" algn="l"/>
                <a:tab pos="5905971" algn="l"/>
                <a:tab pos="6360401" algn="l"/>
                <a:tab pos="6814830" algn="l"/>
                <a:tab pos="7269259" algn="l"/>
                <a:tab pos="7723688" algn="l"/>
                <a:tab pos="8178117" algn="l"/>
                <a:tab pos="8632546" algn="l"/>
                <a:tab pos="9086975" algn="l"/>
              </a:tabLst>
            </a:pPr>
            <a:endParaRPr lang="es-ES" altLang="es-SV" sz="900" dirty="0" smtClean="0"/>
          </a:p>
        </p:txBody>
      </p:sp>
      <p:sp>
        <p:nvSpPr>
          <p:cNvPr id="50180" name="3 Marcador de número de diapositiva"/>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51494" indent="-289036" eaLnBrk="0" hangingPunct="0">
              <a:defRPr>
                <a:solidFill>
                  <a:schemeClr val="tx1"/>
                </a:solidFill>
                <a:latin typeface="Arial" panose="020B0604020202020204" pitchFamily="34" charset="0"/>
              </a:defRPr>
            </a:lvl2pPr>
            <a:lvl3pPr marL="1156145" indent="-231229" eaLnBrk="0" hangingPunct="0">
              <a:defRPr>
                <a:solidFill>
                  <a:schemeClr val="tx1"/>
                </a:solidFill>
                <a:latin typeface="Arial" panose="020B0604020202020204" pitchFamily="34" charset="0"/>
              </a:defRPr>
            </a:lvl3pPr>
            <a:lvl4pPr marL="1618602" indent="-231229" eaLnBrk="0" hangingPunct="0">
              <a:defRPr>
                <a:solidFill>
                  <a:schemeClr val="tx1"/>
                </a:solidFill>
                <a:latin typeface="Arial" panose="020B0604020202020204" pitchFamily="34" charset="0"/>
              </a:defRPr>
            </a:lvl4pPr>
            <a:lvl5pPr marL="2081060" indent="-231229" eaLnBrk="0" hangingPunct="0">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FEB499-3E3F-49AF-9F21-2B12DD66E84E}" type="slidenum">
              <a:rPr lang="es-ES" altLang="es-SV">
                <a:solidFill>
                  <a:prstClr val="black"/>
                </a:solidFill>
                <a:latin typeface="Calibri" panose="020F0502020204030204" pitchFamily="34" charset="0"/>
                <a:ea typeface="MS PGothic" panose="020B0600070205080204" pitchFamily="34" charset="-128"/>
              </a:rPr>
              <a:pPr eaLnBrk="1" hangingPunct="1"/>
              <a:t>15</a:t>
            </a:fld>
            <a:endParaRPr lang="es-ES" altLang="es-SV">
              <a:solidFill>
                <a:prstClr val="black"/>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006163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68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s-CL">
              <a:latin typeface="Calibri" charset="0"/>
            </a:endParaRPr>
          </a:p>
        </p:txBody>
      </p:sp>
      <p:sp>
        <p:nvSpPr>
          <p:cNvPr id="768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755FF00D-F830-DB4F-94F9-C14C712500A2}" type="slidenum">
              <a:rPr lang="es-ES"/>
              <a:pPr/>
              <a:t>26</a:t>
            </a:fld>
            <a:endParaRPr lang="es-ES"/>
          </a:p>
        </p:txBody>
      </p:sp>
    </p:spTree>
    <p:extLst>
      <p:ext uri="{BB962C8B-B14F-4D97-AF65-F5344CB8AC3E}">
        <p14:creationId xmlns:p14="http://schemas.microsoft.com/office/powerpoint/2010/main" val="2346215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fld id="{346032AB-AC5F-4E70-9056-B09A7A731CF6}" type="datetime1">
              <a:rPr lang="es-ES" smtClean="0"/>
              <a:pPr/>
              <a:t>02/10/2016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0A55353C-C290-4240-854D-A656AB6011FB}" type="slidenum">
              <a:rPr lang="es-ES"/>
              <a:pPr/>
              <a:t>‹Nº›</a:t>
            </a:fld>
            <a:endParaRPr lang="es-ES"/>
          </a:p>
        </p:txBody>
      </p:sp>
    </p:spTree>
    <p:extLst>
      <p:ext uri="{BB962C8B-B14F-4D97-AF65-F5344CB8AC3E}">
        <p14:creationId xmlns:p14="http://schemas.microsoft.com/office/powerpoint/2010/main" val="3081698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180249ED-A831-44F9-A07A-7030027C1CF8}" type="datetime1">
              <a:rPr lang="es-ES" smtClean="0"/>
              <a:pPr/>
              <a:t>02/10/2016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AC3504BB-2D68-2346-B80E-2651F1A5C600}" type="slidenum">
              <a:rPr lang="es-ES"/>
              <a:pPr/>
              <a:t>‹Nº›</a:t>
            </a:fld>
            <a:endParaRPr lang="es-ES"/>
          </a:p>
        </p:txBody>
      </p:sp>
    </p:spTree>
    <p:extLst>
      <p:ext uri="{BB962C8B-B14F-4D97-AF65-F5344CB8AC3E}">
        <p14:creationId xmlns:p14="http://schemas.microsoft.com/office/powerpoint/2010/main" val="2242501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91634638-1CAC-40D9-AE76-2094BEE7B99D}" type="datetime1">
              <a:rPr lang="es-ES" smtClean="0"/>
              <a:pPr/>
              <a:t>02/10/2016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2F34C2A9-9106-F445-A461-34993CC853E0}" type="slidenum">
              <a:rPr lang="es-ES"/>
              <a:pPr/>
              <a:t>‹Nº›</a:t>
            </a:fld>
            <a:endParaRPr lang="es-ES"/>
          </a:p>
        </p:txBody>
      </p:sp>
    </p:spTree>
    <p:extLst>
      <p:ext uri="{BB962C8B-B14F-4D97-AF65-F5344CB8AC3E}">
        <p14:creationId xmlns:p14="http://schemas.microsoft.com/office/powerpoint/2010/main" val="248602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3200" b="1">
                <a:solidFill>
                  <a:schemeClr val="tx1">
                    <a:lumMod val="65000"/>
                    <a:lumOff val="35000"/>
                  </a:schemeClr>
                </a:solidFill>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88B7EE01-BFE2-4156-947D-303F1CA97924}" type="datetime1">
              <a:rPr lang="es-ES" smtClean="0"/>
              <a:pPr/>
              <a:t>02/10/2016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0EF647D7-492B-BD44-9398-1E470FAA35B7}" type="slidenum">
              <a:rPr lang="es-ES"/>
              <a:pPr/>
              <a:t>‹Nº›</a:t>
            </a:fld>
            <a:endParaRPr lang="es-ES"/>
          </a:p>
        </p:txBody>
      </p:sp>
    </p:spTree>
    <p:extLst>
      <p:ext uri="{BB962C8B-B14F-4D97-AF65-F5344CB8AC3E}">
        <p14:creationId xmlns:p14="http://schemas.microsoft.com/office/powerpoint/2010/main" val="4105802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A43A2F53-9C67-498E-87F9-1A9328FAD1FD}" type="datetime1">
              <a:rPr lang="es-ES" smtClean="0"/>
              <a:pPr/>
              <a:t>02/10/2016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04062FC6-9312-ED49-ADCC-31552DD7BAC6}" type="slidenum">
              <a:rPr lang="es-ES"/>
              <a:pPr/>
              <a:t>‹Nº›</a:t>
            </a:fld>
            <a:endParaRPr lang="es-ES"/>
          </a:p>
        </p:txBody>
      </p:sp>
    </p:spTree>
    <p:extLst>
      <p:ext uri="{BB962C8B-B14F-4D97-AF65-F5344CB8AC3E}">
        <p14:creationId xmlns:p14="http://schemas.microsoft.com/office/powerpoint/2010/main" val="169554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fld id="{1041B321-E0A6-4201-B0FF-27C5C3A85C50}" type="datetime1">
              <a:rPr lang="es-ES" smtClean="0"/>
              <a:pPr/>
              <a:t>02/10/2016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74386FAF-3A57-B84D-B568-87D3E5C87F6E}" type="slidenum">
              <a:rPr lang="es-ES"/>
              <a:pPr/>
              <a:t>‹Nº›</a:t>
            </a:fld>
            <a:endParaRPr lang="es-ES"/>
          </a:p>
        </p:txBody>
      </p:sp>
    </p:spTree>
    <p:extLst>
      <p:ext uri="{BB962C8B-B14F-4D97-AF65-F5344CB8AC3E}">
        <p14:creationId xmlns:p14="http://schemas.microsoft.com/office/powerpoint/2010/main" val="1649857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fld id="{B5D551F1-43CF-40BC-9D66-8BE2C72C6534}" type="datetime1">
              <a:rPr lang="es-ES" smtClean="0"/>
              <a:pPr/>
              <a:t>02/10/2016</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fld id="{2DC1ECEC-EBFB-8242-8C16-DF154C3A7F9B}" type="slidenum">
              <a:rPr lang="es-ES"/>
              <a:pPr/>
              <a:t>‹Nº›</a:t>
            </a:fld>
            <a:endParaRPr lang="es-ES"/>
          </a:p>
        </p:txBody>
      </p:sp>
    </p:spTree>
    <p:extLst>
      <p:ext uri="{BB962C8B-B14F-4D97-AF65-F5344CB8AC3E}">
        <p14:creationId xmlns:p14="http://schemas.microsoft.com/office/powerpoint/2010/main" val="3066988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fld id="{4036C48D-B2A6-4AD6-B795-189F72F9DFA3}" type="datetime1">
              <a:rPr lang="es-ES" smtClean="0"/>
              <a:pPr/>
              <a:t>02/10/2016</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fld id="{83C87C02-48E1-6842-88E5-CE40425C7472}" type="slidenum">
              <a:rPr lang="es-ES"/>
              <a:pPr/>
              <a:t>‹Nº›</a:t>
            </a:fld>
            <a:endParaRPr lang="es-ES"/>
          </a:p>
        </p:txBody>
      </p:sp>
    </p:spTree>
    <p:extLst>
      <p:ext uri="{BB962C8B-B14F-4D97-AF65-F5344CB8AC3E}">
        <p14:creationId xmlns:p14="http://schemas.microsoft.com/office/powerpoint/2010/main" val="1370411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EF5C41BA-A0C1-47CD-AE28-0098F30676CB}" type="datetime1">
              <a:rPr lang="es-ES" smtClean="0"/>
              <a:pPr/>
              <a:t>02/10/2016</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fld id="{DE7D9F5F-31EE-214B-B0EA-C7BC4863E3A4}" type="slidenum">
              <a:rPr lang="es-ES"/>
              <a:pPr/>
              <a:t>‹Nº›</a:t>
            </a:fld>
            <a:endParaRPr lang="es-ES"/>
          </a:p>
        </p:txBody>
      </p:sp>
    </p:spTree>
    <p:extLst>
      <p:ext uri="{BB962C8B-B14F-4D97-AF65-F5344CB8AC3E}">
        <p14:creationId xmlns:p14="http://schemas.microsoft.com/office/powerpoint/2010/main" val="168401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C7F581BC-F21D-49C2-919C-49308A2E7104}" type="datetime1">
              <a:rPr lang="es-ES" smtClean="0"/>
              <a:pPr/>
              <a:t>02/10/2016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FE68822D-0048-3145-95E4-4F00C49990B8}" type="slidenum">
              <a:rPr lang="es-ES"/>
              <a:pPr/>
              <a:t>‹Nº›</a:t>
            </a:fld>
            <a:endParaRPr lang="es-ES"/>
          </a:p>
        </p:txBody>
      </p:sp>
    </p:spTree>
    <p:extLst>
      <p:ext uri="{BB962C8B-B14F-4D97-AF65-F5344CB8AC3E}">
        <p14:creationId xmlns:p14="http://schemas.microsoft.com/office/powerpoint/2010/main" val="1654345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239A6FBC-1A3C-4D86-86E3-6D1785D23B24}" type="datetime1">
              <a:rPr lang="es-ES" smtClean="0"/>
              <a:pPr/>
              <a:t>02/10/2016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736797F1-FA2F-1245-BAF9-E6327A14948C}" type="slidenum">
              <a:rPr lang="es-ES"/>
              <a:pPr/>
              <a:t>‹Nº›</a:t>
            </a:fld>
            <a:endParaRPr lang="es-ES"/>
          </a:p>
        </p:txBody>
      </p:sp>
    </p:spTree>
    <p:extLst>
      <p:ext uri="{BB962C8B-B14F-4D97-AF65-F5344CB8AC3E}">
        <p14:creationId xmlns:p14="http://schemas.microsoft.com/office/powerpoint/2010/main" val="18930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3F613DC5-0F5E-4B31-8D45-CDA25A109F8F}" type="datetime1">
              <a:rPr lang="es-ES" smtClean="0"/>
              <a:pPr/>
              <a:t>02/10/2016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AEA97C3-4088-CC46-92BE-C0190764A9C0}"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adultos.as/tota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659793" y="1268760"/>
            <a:ext cx="8352928" cy="316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dirty="0" smtClean="0">
              <a:solidFill>
                <a:schemeClr val="bg1"/>
              </a:solidFill>
            </a:endParaRPr>
          </a:p>
          <a:p>
            <a:pPr algn="ctr"/>
            <a:endParaRPr lang="es-ES" sz="2800" dirty="0" smtClean="0">
              <a:solidFill>
                <a:schemeClr val="bg1"/>
              </a:solidFill>
            </a:endParaRPr>
          </a:p>
          <a:p>
            <a:pPr algn="ctr"/>
            <a:endParaRPr lang="es-ES" sz="2800" dirty="0">
              <a:solidFill>
                <a:schemeClr val="bg1"/>
              </a:solidFill>
            </a:endParaRPr>
          </a:p>
          <a:p>
            <a:pPr algn="ctr"/>
            <a:r>
              <a:rPr lang="es-ES" sz="2800" dirty="0" smtClean="0">
                <a:solidFill>
                  <a:schemeClr val="bg1"/>
                </a:solidFill>
              </a:rPr>
              <a:t>Seminario </a:t>
            </a:r>
            <a:r>
              <a:rPr lang="es-ES" sz="2800" dirty="0" smtClean="0">
                <a:solidFill>
                  <a:schemeClr val="bg1"/>
                </a:solidFill>
              </a:rPr>
              <a:t>Chile y su compromiso con la igualdad de género al 2030</a:t>
            </a:r>
          </a:p>
          <a:p>
            <a:pPr algn="ctr"/>
            <a:r>
              <a:rPr lang="es-ES" sz="2800" dirty="0" smtClean="0">
                <a:solidFill>
                  <a:schemeClr val="bg1"/>
                </a:solidFill>
              </a:rPr>
              <a:t>¿Cómo se plasma el enfoque de género en </a:t>
            </a:r>
            <a:r>
              <a:rPr lang="es-ES" sz="2800" dirty="0" smtClean="0">
                <a:solidFill>
                  <a:schemeClr val="bg1"/>
                </a:solidFill>
              </a:rPr>
              <a:t>la </a:t>
            </a:r>
            <a:r>
              <a:rPr lang="es-ES" sz="2800" dirty="0" err="1" smtClean="0">
                <a:solidFill>
                  <a:schemeClr val="bg1"/>
                </a:solidFill>
              </a:rPr>
              <a:t>pólitica</a:t>
            </a:r>
            <a:r>
              <a:rPr lang="es-ES" sz="2800" dirty="0" smtClean="0">
                <a:solidFill>
                  <a:schemeClr val="bg1"/>
                </a:solidFill>
              </a:rPr>
              <a:t>  </a:t>
            </a:r>
            <a:r>
              <a:rPr lang="es-ES" sz="2800" dirty="0" smtClean="0">
                <a:solidFill>
                  <a:schemeClr val="bg1"/>
                </a:solidFill>
              </a:rPr>
              <a:t>exterior en el marco de los Objetivos de Desarrollo Sostenible (ODS) </a:t>
            </a:r>
            <a:endParaRPr lang="es-ES" sz="2800" dirty="0" smtClean="0">
              <a:solidFill>
                <a:schemeClr val="bg1"/>
              </a:solidFill>
            </a:endParaRPr>
          </a:p>
          <a:p>
            <a:pPr algn="ctr"/>
            <a:r>
              <a:rPr lang="es-CL" sz="2800" b="1" i="1" dirty="0">
                <a:solidFill>
                  <a:schemeClr val="tx2">
                    <a:lumMod val="75000"/>
                  </a:schemeClr>
                </a:solidFill>
              </a:rPr>
              <a:t>La Autonomía física y violencia contra las Mujeres</a:t>
            </a:r>
          </a:p>
          <a:p>
            <a:pPr algn="ctr"/>
            <a:endParaRPr lang="es-ES" sz="2800" dirty="0">
              <a:solidFill>
                <a:schemeClr val="bg1"/>
              </a:solidFill>
            </a:endParaRPr>
          </a:p>
          <a:p>
            <a:pPr algn="ctr"/>
            <a:endParaRPr lang="es-ES" sz="2800" dirty="0" smtClean="0">
              <a:solidFill>
                <a:schemeClr val="bg1"/>
              </a:solidFill>
            </a:endParaRPr>
          </a:p>
          <a:p>
            <a:pPr algn="ctr"/>
            <a:endParaRPr lang="es-ES" sz="2800" dirty="0">
              <a:solidFill>
                <a:schemeClr val="bg1"/>
              </a:solidFill>
            </a:endParaRPr>
          </a:p>
        </p:txBody>
      </p:sp>
      <p:sp>
        <p:nvSpPr>
          <p:cNvPr id="5" name="CuadroTexto 1"/>
          <p:cNvSpPr txBox="1"/>
          <p:nvPr/>
        </p:nvSpPr>
        <p:spPr>
          <a:xfrm>
            <a:off x="2411760" y="5373216"/>
            <a:ext cx="6336704" cy="1200329"/>
          </a:xfrm>
          <a:prstGeom prst="rect">
            <a:avLst/>
          </a:prstGeom>
          <a:noFill/>
        </p:spPr>
        <p:txBody>
          <a:bodyPr wrap="square" rtlCol="0">
            <a:spAutoFit/>
          </a:bodyPr>
          <a:lstStyle/>
          <a:p>
            <a:pPr algn="just"/>
            <a:r>
              <a:rPr lang="es-CL" sz="2400" b="1" i="1" dirty="0" smtClean="0">
                <a:solidFill>
                  <a:schemeClr val="tx2">
                    <a:lumMod val="75000"/>
                  </a:schemeClr>
                </a:solidFill>
              </a:rPr>
              <a:t>Servicio Nacional de la Mujer y Equidad de </a:t>
            </a:r>
            <a:r>
              <a:rPr lang="es-CL" sz="2400" b="1" i="1" dirty="0" smtClean="0">
                <a:solidFill>
                  <a:schemeClr val="tx2">
                    <a:lumMod val="75000"/>
                  </a:schemeClr>
                </a:solidFill>
              </a:rPr>
              <a:t>Género, Unidad </a:t>
            </a:r>
            <a:r>
              <a:rPr lang="es-CL" sz="2400" b="1" i="1" dirty="0" smtClean="0">
                <a:solidFill>
                  <a:schemeClr val="tx2">
                    <a:lumMod val="75000"/>
                  </a:schemeClr>
                </a:solidFill>
              </a:rPr>
              <a:t>en Violencia contra las </a:t>
            </a:r>
            <a:r>
              <a:rPr lang="es-CL" sz="2400" b="1" i="1" dirty="0" smtClean="0">
                <a:solidFill>
                  <a:schemeClr val="tx2">
                    <a:lumMod val="75000"/>
                  </a:schemeClr>
                </a:solidFill>
              </a:rPr>
              <a:t>Mujeres, octubre, 2016</a:t>
            </a:r>
          </a:p>
        </p:txBody>
      </p:sp>
    </p:spTree>
    <p:extLst>
      <p:ext uri="{BB962C8B-B14F-4D97-AF65-F5344CB8AC3E}">
        <p14:creationId xmlns:p14="http://schemas.microsoft.com/office/powerpoint/2010/main" val="2167572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1"/>
          <p:cNvSpPr txBox="1"/>
          <p:nvPr/>
        </p:nvSpPr>
        <p:spPr>
          <a:xfrm>
            <a:off x="323528" y="1988840"/>
            <a:ext cx="7920880" cy="4124206"/>
          </a:xfrm>
          <a:prstGeom prst="rect">
            <a:avLst/>
          </a:prstGeom>
          <a:noFill/>
        </p:spPr>
        <p:txBody>
          <a:bodyPr wrap="square" rtlCol="0">
            <a:spAutoFit/>
          </a:bodyPr>
          <a:lstStyle/>
          <a:p>
            <a:pPr algn="just"/>
            <a:r>
              <a:rPr lang="es-ES" sz="1400" b="1" i="1" dirty="0" smtClean="0">
                <a:solidFill>
                  <a:srgbClr val="1F497D">
                    <a:lumMod val="75000"/>
                  </a:srgbClr>
                </a:solidFill>
              </a:rPr>
              <a:t>La </a:t>
            </a:r>
            <a:r>
              <a:rPr lang="es-ES" sz="1400" b="1" i="1" dirty="0">
                <a:solidFill>
                  <a:srgbClr val="1F497D">
                    <a:lumMod val="75000"/>
                  </a:srgbClr>
                </a:solidFill>
              </a:rPr>
              <a:t>Asamblea General de la ONU adoptó hoy la Agenda 2030 para el Desarrollo Sostenible, un plan de acción a favor de las personas, el planeta y la prosperidad, que también tiene la intención de fortalecer la paz universal y el acceso a la </a:t>
            </a:r>
            <a:r>
              <a:rPr lang="es-ES" sz="1400" b="1" i="1" dirty="0" smtClean="0">
                <a:solidFill>
                  <a:srgbClr val="1F497D">
                    <a:lumMod val="75000"/>
                  </a:srgbClr>
                </a:solidFill>
              </a:rPr>
              <a:t>justicia</a:t>
            </a:r>
            <a:r>
              <a:rPr lang="es-ES" sz="1400" b="1" i="1" dirty="0">
                <a:solidFill>
                  <a:srgbClr val="1F497D">
                    <a:lumMod val="75000"/>
                  </a:srgbClr>
                </a:solidFill>
              </a:rPr>
              <a:t> </a:t>
            </a:r>
            <a:r>
              <a:rPr lang="es-ES" sz="1400" b="1" i="1" dirty="0" smtClean="0">
                <a:solidFill>
                  <a:srgbClr val="1F497D">
                    <a:lumMod val="75000"/>
                  </a:srgbClr>
                </a:solidFill>
              </a:rPr>
              <a:t>y generar condiciones para un desarrollo sostenible e integral</a:t>
            </a:r>
          </a:p>
          <a:p>
            <a:pPr algn="just"/>
            <a:endParaRPr lang="es-ES" sz="1400" b="1" i="1" dirty="0">
              <a:solidFill>
                <a:srgbClr val="1F497D">
                  <a:lumMod val="75000"/>
                </a:srgbClr>
              </a:solidFill>
            </a:endParaRPr>
          </a:p>
          <a:p>
            <a:pPr algn="just"/>
            <a:r>
              <a:rPr lang="es-ES" sz="1400" b="1" i="1" dirty="0">
                <a:solidFill>
                  <a:srgbClr val="1F497D">
                    <a:lumMod val="75000"/>
                  </a:srgbClr>
                </a:solidFill>
              </a:rPr>
              <a:t>La Agenda plantea 17 Objetivos con 169 metas de carácter integrado e indivisible que abarcan las esferas económica, social y ambiental.</a:t>
            </a:r>
          </a:p>
          <a:p>
            <a:pPr algn="just"/>
            <a:endParaRPr lang="es-ES" sz="1400" b="1" i="1" dirty="0">
              <a:solidFill>
                <a:srgbClr val="1F497D">
                  <a:lumMod val="75000"/>
                </a:srgbClr>
              </a:solidFill>
            </a:endParaRPr>
          </a:p>
          <a:p>
            <a:pPr algn="just"/>
            <a:r>
              <a:rPr lang="es-ES" b="1" i="1" dirty="0">
                <a:solidFill>
                  <a:srgbClr val="1F497D">
                    <a:lumMod val="75000"/>
                  </a:srgbClr>
                </a:solidFill>
              </a:rPr>
              <a:t>«Estamos resueltos a poner fin a la pobreza y el hambre en todo el mundo de aquí a 2030, </a:t>
            </a:r>
            <a:r>
              <a:rPr lang="es-ES" b="1" i="1" u="sng" dirty="0">
                <a:solidFill>
                  <a:srgbClr val="1F497D">
                    <a:lumMod val="75000"/>
                  </a:srgbClr>
                </a:solidFill>
              </a:rPr>
              <a:t>a combatir las desigualdades dentro de los países y entre ellos, a construir sociedades pacíficas, justas e inclusivas, a proteger los derechos humanos y promover la igualdad entre los géneros y el empoderamiento de las mujeres y las niñas</a:t>
            </a:r>
            <a:r>
              <a:rPr lang="es-ES" b="1" i="1" dirty="0">
                <a:solidFill>
                  <a:srgbClr val="1F497D">
                    <a:lumMod val="75000"/>
                  </a:srgbClr>
                </a:solidFill>
              </a:rPr>
              <a:t>, y a garantizar una protección duradera del planeta y sus recursos naturales”, señalaron los Estados en la resolución.»</a:t>
            </a:r>
            <a:endParaRPr lang="es-CL" b="1" i="1" dirty="0">
              <a:solidFill>
                <a:srgbClr val="1F497D">
                  <a:lumMod val="75000"/>
                </a:srgbClr>
              </a:solidFill>
            </a:endParaRPr>
          </a:p>
          <a:p>
            <a:pPr algn="just"/>
            <a:endParaRPr lang="es-ES" sz="1400" b="1" i="1" dirty="0">
              <a:solidFill>
                <a:srgbClr val="1F497D">
                  <a:lumMod val="75000"/>
                </a:srgbClr>
              </a:solidFill>
            </a:endParaRPr>
          </a:p>
          <a:p>
            <a:pPr algn="just"/>
            <a:endParaRPr lang="es-ES" sz="1400" b="1" i="1" dirty="0">
              <a:solidFill>
                <a:srgbClr val="1F497D">
                  <a:lumMod val="75000"/>
                </a:srgbClr>
              </a:solidFill>
            </a:endParaRPr>
          </a:p>
          <a:p>
            <a:pPr algn="just"/>
            <a:endParaRPr lang="es-ES" sz="1400" b="1" i="1" dirty="0">
              <a:solidFill>
                <a:srgbClr val="1F497D">
                  <a:lumMod val="75000"/>
                </a:srgbClr>
              </a:solidFill>
            </a:endParaRPr>
          </a:p>
          <a:p>
            <a:pPr algn="just"/>
            <a:endParaRPr lang="es-ES" sz="1400" b="1" i="1" dirty="0">
              <a:solidFill>
                <a:srgbClr val="1F497D">
                  <a:lumMod val="75000"/>
                </a:srgbClr>
              </a:solidFill>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60648"/>
            <a:ext cx="8064896" cy="1728192"/>
          </a:xfrm>
          <a:prstGeom prst="rect">
            <a:avLst/>
          </a:prstGeom>
        </p:spPr>
      </p:pic>
    </p:spTree>
    <p:extLst>
      <p:ext uri="{BB962C8B-B14F-4D97-AF65-F5344CB8AC3E}">
        <p14:creationId xmlns:p14="http://schemas.microsoft.com/office/powerpoint/2010/main" val="518847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1"/>
          <p:cNvSpPr txBox="1"/>
          <p:nvPr/>
        </p:nvSpPr>
        <p:spPr>
          <a:xfrm>
            <a:off x="395536" y="1656576"/>
            <a:ext cx="7920880" cy="5447645"/>
          </a:xfrm>
          <a:prstGeom prst="rect">
            <a:avLst/>
          </a:prstGeom>
          <a:noFill/>
        </p:spPr>
        <p:txBody>
          <a:bodyPr wrap="square" rtlCol="0">
            <a:spAutoFit/>
          </a:bodyPr>
          <a:lstStyle/>
          <a:p>
            <a:pPr algn="just"/>
            <a:endParaRPr lang="es-ES" sz="1600" b="1" dirty="0" smtClean="0"/>
          </a:p>
          <a:p>
            <a:pPr algn="just"/>
            <a:r>
              <a:rPr lang="es-ES" sz="1600" b="1" dirty="0" smtClean="0"/>
              <a:t>Objetivo 5 : Lograr </a:t>
            </a:r>
            <a:r>
              <a:rPr lang="es-ES" sz="1600" b="1" dirty="0"/>
              <a:t>la igualdad entre los géneros y empoderar a todas las mujeres y niñas</a:t>
            </a:r>
            <a:r>
              <a:rPr lang="es-ES" sz="1600" dirty="0"/>
              <a:t>, reconociendo que la igualdad entre los géneros no es solo un derecho humano fundamental, sino la base necesaria para conseguir un mundo pacífico, próspero y sostenible. </a:t>
            </a:r>
            <a:r>
              <a:rPr lang="es-ES" sz="1600" dirty="0" smtClean="0"/>
              <a:t> Metas :</a:t>
            </a:r>
          </a:p>
          <a:p>
            <a:pPr lvl="0" algn="just"/>
            <a:endParaRPr lang="es-ES" sz="1600" dirty="0" smtClean="0"/>
          </a:p>
          <a:p>
            <a:pPr marL="285750" lvl="0" indent="-285750" algn="just">
              <a:buFont typeface="Wingdings" panose="05000000000000000000" pitchFamily="2" charset="2"/>
              <a:buChar char="§"/>
            </a:pPr>
            <a:r>
              <a:rPr lang="es-ES" sz="1600" dirty="0" smtClean="0"/>
              <a:t>Poner </a:t>
            </a:r>
            <a:r>
              <a:rPr lang="es-ES" sz="1600" dirty="0"/>
              <a:t>fin a todas las formas de discriminación contra todas las mujeres y las niñas en todo el mundo</a:t>
            </a:r>
            <a:r>
              <a:rPr lang="es-ES" sz="1600" dirty="0" smtClean="0"/>
              <a:t>.</a:t>
            </a:r>
          </a:p>
          <a:p>
            <a:pPr lvl="0" algn="just"/>
            <a:endParaRPr lang="es-ES" sz="1600" dirty="0"/>
          </a:p>
          <a:p>
            <a:pPr marL="285750" lvl="0" indent="-285750" algn="just">
              <a:buFont typeface="Wingdings" panose="05000000000000000000" pitchFamily="2" charset="2"/>
              <a:buChar char="§"/>
            </a:pPr>
            <a:r>
              <a:rPr lang="es-ES" sz="1600" dirty="0" smtClean="0"/>
              <a:t>Eliminar </a:t>
            </a:r>
            <a:r>
              <a:rPr lang="es-ES" sz="1600" dirty="0"/>
              <a:t>todas las formas de violencia contra todas las mujeres y las niñas en los ámbitos públicos y privado, incluidas la trata y la explotación sexual y otros tipos de explotación</a:t>
            </a:r>
            <a:r>
              <a:rPr lang="es-ES" sz="1600" dirty="0" smtClean="0"/>
              <a:t>.</a:t>
            </a:r>
          </a:p>
          <a:p>
            <a:pPr lvl="0" algn="just"/>
            <a:endParaRPr lang="es-ES" sz="1600" dirty="0"/>
          </a:p>
          <a:p>
            <a:pPr marL="285750" indent="-285750" algn="just">
              <a:buFont typeface="Wingdings" panose="05000000000000000000" pitchFamily="2" charset="2"/>
              <a:buChar char="§"/>
            </a:pPr>
            <a:r>
              <a:rPr lang="es-ES" sz="1600" dirty="0" smtClean="0"/>
              <a:t>Eliminar </a:t>
            </a:r>
            <a:r>
              <a:rPr lang="es-ES" sz="1600" dirty="0"/>
              <a:t>todas las prácticas nocivas, como el matrimonio infantil, precoz y forzado y la mutilación genital </a:t>
            </a:r>
            <a:r>
              <a:rPr lang="es-ES" sz="1600" dirty="0" smtClean="0"/>
              <a:t>femenina.</a:t>
            </a:r>
          </a:p>
          <a:p>
            <a:pPr algn="just"/>
            <a:endParaRPr lang="es-ES" sz="1600" dirty="0" smtClean="0"/>
          </a:p>
          <a:p>
            <a:pPr marL="285750" lvl="0" indent="-285750" algn="just">
              <a:buFont typeface="Wingdings" panose="05000000000000000000" pitchFamily="2" charset="2"/>
              <a:buChar char="§"/>
            </a:pPr>
            <a:r>
              <a:rPr lang="es-ES" sz="1600" dirty="0"/>
              <a:t>Garantizar el acceso universal a la salud sexual y reproductiva y los derechos reproductivos, de conformidad con el Programa de Acción de la Conferencia Internacional sobre la Población y el Desarrollo, la Plataforma de Acción de Beijing y los documentos finales de sus conferencias de examen.</a:t>
            </a:r>
          </a:p>
          <a:p>
            <a:pPr marL="285750" indent="-285750" algn="just">
              <a:buFontTx/>
              <a:buChar char="-"/>
            </a:pPr>
            <a:endParaRPr lang="es-ES" sz="1600" dirty="0"/>
          </a:p>
          <a:p>
            <a:pPr algn="just"/>
            <a:endParaRPr lang="es-ES" sz="1600" dirty="0" smtClean="0"/>
          </a:p>
          <a:p>
            <a:endParaRPr lang="es-ES" sz="1400" dirty="0"/>
          </a:p>
          <a:p>
            <a:endParaRPr lang="es-ES" sz="1400" dirty="0"/>
          </a:p>
        </p:txBody>
      </p:sp>
      <p:pic>
        <p:nvPicPr>
          <p:cNvPr id="32770" name="Picture 2" descr="Resultado de imagen para objetivo 5 de desarrollo sostenibl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536" y="188640"/>
            <a:ext cx="3672408" cy="132392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Resultado de imagen para objetivo 5 de desarrollo sostenibl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95936" y="103415"/>
            <a:ext cx="4340392" cy="140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234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1916832"/>
            <a:ext cx="8352928" cy="4464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dirty="0" smtClean="0">
              <a:solidFill>
                <a:schemeClr val="bg1"/>
              </a:solidFill>
            </a:endParaRPr>
          </a:p>
          <a:p>
            <a:pPr algn="ctr"/>
            <a:r>
              <a:rPr lang="es-ES" sz="2800" dirty="0" smtClean="0">
                <a:solidFill>
                  <a:schemeClr val="bg1"/>
                </a:solidFill>
              </a:rPr>
              <a:t>La autonomía física…</a:t>
            </a:r>
          </a:p>
          <a:p>
            <a:pPr algn="ctr"/>
            <a:endParaRPr lang="es-ES" sz="2800" dirty="0">
              <a:solidFill>
                <a:schemeClr val="bg1"/>
              </a:solidFill>
            </a:endParaRPr>
          </a:p>
          <a:p>
            <a:pPr algn="ctr"/>
            <a:r>
              <a:rPr lang="es-CL" sz="2000" dirty="0">
                <a:solidFill>
                  <a:schemeClr val="bg1"/>
                </a:solidFill>
                <a:latin typeface="+mj-lt"/>
              </a:rPr>
              <a:t>"El cuerpo de las mujeres es su territorio </a:t>
            </a:r>
            <a:r>
              <a:rPr lang="es-CL" sz="2000" dirty="0" smtClean="0">
                <a:solidFill>
                  <a:schemeClr val="bg1"/>
                </a:solidFill>
                <a:latin typeface="+mj-lt"/>
              </a:rPr>
              <a:t>…”</a:t>
            </a:r>
          </a:p>
          <a:p>
            <a:pPr algn="r"/>
            <a:r>
              <a:rPr lang="es-CL" sz="2000" b="1" dirty="0" smtClean="0">
                <a:solidFill>
                  <a:schemeClr val="bg1"/>
                </a:solidFill>
                <a:latin typeface="+mj-lt"/>
              </a:rPr>
              <a:t>La </a:t>
            </a:r>
            <a:r>
              <a:rPr lang="es-CL" sz="2000" b="1" dirty="0">
                <a:solidFill>
                  <a:schemeClr val="bg1"/>
                </a:solidFill>
                <a:latin typeface="+mj-lt"/>
              </a:rPr>
              <a:t>Secretaria Ejecutiva de la CEPAL, Alicia Bárcena, participó en el evento de alto nivel organizado por el Gobierno de Chile y ONU Mujeres</a:t>
            </a:r>
            <a:r>
              <a:rPr lang="es-CL" sz="2000" b="1" dirty="0" smtClean="0">
                <a:solidFill>
                  <a:schemeClr val="bg1"/>
                </a:solidFill>
                <a:latin typeface="+mj-lt"/>
              </a:rPr>
              <a:t>.</a:t>
            </a:r>
            <a:endParaRPr lang="es-CL" sz="2000" dirty="0">
              <a:solidFill>
                <a:schemeClr val="bg1"/>
              </a:solidFill>
              <a:latin typeface="+mj-lt"/>
            </a:endParaRPr>
          </a:p>
          <a:p>
            <a:pPr algn="ctr"/>
            <a:endParaRPr lang="es-ES" sz="2000" dirty="0" smtClean="0">
              <a:solidFill>
                <a:schemeClr val="bg1"/>
              </a:solidFill>
              <a:latin typeface="+mj-lt"/>
            </a:endParaRPr>
          </a:p>
          <a:p>
            <a:pPr algn="ctr"/>
            <a:r>
              <a:rPr lang="es-ES" sz="2000" dirty="0" smtClean="0">
                <a:solidFill>
                  <a:schemeClr val="bg1"/>
                </a:solidFill>
                <a:latin typeface="+mj-lt"/>
              </a:rPr>
              <a:t>La violencia contra las mujeres, es en términos políticos siembre una violencia sexual, ya que tiene por objeto controlar su cuerpo, su goce, su reproducción. ..su vida</a:t>
            </a:r>
            <a:endParaRPr lang="es-ES" sz="2000" dirty="0">
              <a:solidFill>
                <a:schemeClr val="bg1"/>
              </a:solidFill>
              <a:latin typeface="+mj-lt"/>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88640"/>
            <a:ext cx="1830735" cy="12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762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470665" y="2306098"/>
            <a:ext cx="1728788" cy="1441450"/>
          </a:xfrm>
          <a:prstGeom prst="roundRect">
            <a:avLst/>
          </a:prstGeom>
          <a:gradFill flip="none" rotWithShape="1">
            <a:gsLst>
              <a:gs pos="0">
                <a:srgbClr val="6666FF">
                  <a:tint val="66000"/>
                  <a:satMod val="160000"/>
                </a:srgbClr>
              </a:gs>
              <a:gs pos="50000">
                <a:srgbClr val="6666FF">
                  <a:tint val="44500"/>
                  <a:satMod val="160000"/>
                </a:srgbClr>
              </a:gs>
              <a:gs pos="100000">
                <a:srgbClr val="6666FF">
                  <a:tint val="23500"/>
                  <a:satMod val="160000"/>
                </a:srgbClr>
              </a:gs>
            </a:gsLst>
            <a:lin ang="27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000" b="1" dirty="0">
                <a:solidFill>
                  <a:schemeClr val="tx2"/>
                </a:solidFill>
                <a:ea typeface="ＭＳ Ｐゴシック" pitchFamily="34" charset="-128"/>
              </a:rPr>
              <a:t>PREVENCIÓN</a:t>
            </a:r>
          </a:p>
          <a:p>
            <a:pPr algn="ctr" fontAlgn="auto">
              <a:spcBef>
                <a:spcPts val="0"/>
              </a:spcBef>
              <a:spcAft>
                <a:spcPts val="0"/>
              </a:spcAft>
              <a:defRPr/>
            </a:pPr>
            <a:r>
              <a:rPr lang="es-ES" sz="1000" b="1" dirty="0">
                <a:solidFill>
                  <a:schemeClr val="tx2"/>
                </a:solidFill>
                <a:ea typeface="ＭＳ Ｐゴシック" pitchFamily="34" charset="-128"/>
              </a:rPr>
              <a:t>(Universal)</a:t>
            </a:r>
          </a:p>
        </p:txBody>
      </p:sp>
      <p:sp>
        <p:nvSpPr>
          <p:cNvPr id="7" name="6 Rectángulo redondeado"/>
          <p:cNvSpPr/>
          <p:nvPr/>
        </p:nvSpPr>
        <p:spPr>
          <a:xfrm>
            <a:off x="2553967" y="2220094"/>
            <a:ext cx="1871662" cy="1439862"/>
          </a:xfrm>
          <a:prstGeom prst="roundRect">
            <a:avLst/>
          </a:prstGeom>
          <a:gradFill flip="none" rotWithShape="1">
            <a:gsLst>
              <a:gs pos="0">
                <a:srgbClr val="CCCCFF">
                  <a:shade val="30000"/>
                  <a:satMod val="115000"/>
                </a:srgbClr>
              </a:gs>
              <a:gs pos="50000">
                <a:srgbClr val="CCCCFF">
                  <a:shade val="67500"/>
                  <a:satMod val="115000"/>
                </a:srgbClr>
              </a:gs>
              <a:gs pos="100000">
                <a:srgbClr val="CCCCFF">
                  <a:shade val="100000"/>
                  <a:satMod val="115000"/>
                </a:srgbClr>
              </a:gs>
            </a:gsLst>
            <a:lin ang="27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2000" dirty="0">
              <a:solidFill>
                <a:srgbClr val="FFFFFF"/>
              </a:solidFill>
              <a:ea typeface="ＭＳ Ｐゴシック" pitchFamily="34" charset="-128"/>
            </a:endParaRPr>
          </a:p>
          <a:p>
            <a:pPr algn="ctr" fontAlgn="auto">
              <a:spcBef>
                <a:spcPts val="0"/>
              </a:spcBef>
              <a:spcAft>
                <a:spcPts val="0"/>
              </a:spcAft>
              <a:defRPr/>
            </a:pPr>
            <a:endParaRPr lang="es-ES" sz="2000" dirty="0">
              <a:solidFill>
                <a:srgbClr val="FFFFFF"/>
              </a:solidFill>
              <a:ea typeface="ＭＳ Ｐゴシック" pitchFamily="34" charset="-128"/>
            </a:endParaRPr>
          </a:p>
          <a:p>
            <a:pPr algn="ctr" fontAlgn="auto">
              <a:spcBef>
                <a:spcPts val="0"/>
              </a:spcBef>
              <a:spcAft>
                <a:spcPts val="0"/>
              </a:spcAft>
              <a:defRPr/>
            </a:pPr>
            <a:r>
              <a:rPr lang="es-ES" sz="2000" b="1" dirty="0">
                <a:solidFill>
                  <a:schemeClr val="tx2"/>
                </a:solidFill>
                <a:ea typeface="ＭＳ Ｐゴシック" pitchFamily="34" charset="-128"/>
              </a:rPr>
              <a:t>ATENCIÓN</a:t>
            </a:r>
          </a:p>
          <a:p>
            <a:pPr algn="ctr" fontAlgn="auto">
              <a:spcBef>
                <a:spcPts val="0"/>
              </a:spcBef>
              <a:spcAft>
                <a:spcPts val="0"/>
              </a:spcAft>
              <a:defRPr/>
            </a:pPr>
            <a:r>
              <a:rPr lang="es-ES" sz="1000" b="1" dirty="0">
                <a:solidFill>
                  <a:schemeClr val="tx2"/>
                </a:solidFill>
                <a:ea typeface="ＭＳ Ｐゴシック" pitchFamily="34" charset="-128"/>
              </a:rPr>
              <a:t>(Universal)</a:t>
            </a:r>
          </a:p>
          <a:p>
            <a:pPr algn="ctr" fontAlgn="auto">
              <a:spcBef>
                <a:spcPts val="0"/>
              </a:spcBef>
              <a:spcAft>
                <a:spcPts val="0"/>
              </a:spcAft>
              <a:defRPr/>
            </a:pPr>
            <a:endParaRPr lang="es-ES" sz="2000" dirty="0">
              <a:solidFill>
                <a:srgbClr val="FFFFFF"/>
              </a:solidFill>
              <a:ea typeface="ＭＳ Ｐゴシック" pitchFamily="34" charset="-128"/>
            </a:endParaRPr>
          </a:p>
          <a:p>
            <a:pPr algn="ctr" fontAlgn="auto">
              <a:spcBef>
                <a:spcPts val="0"/>
              </a:spcBef>
              <a:spcAft>
                <a:spcPts val="0"/>
              </a:spcAft>
              <a:defRPr/>
            </a:pPr>
            <a:endParaRPr lang="es-ES" sz="2000" dirty="0">
              <a:solidFill>
                <a:srgbClr val="FFFFFF"/>
              </a:solidFill>
              <a:ea typeface="ＭＳ Ｐゴシック" pitchFamily="34" charset="-128"/>
            </a:endParaRPr>
          </a:p>
        </p:txBody>
      </p:sp>
      <p:sp>
        <p:nvSpPr>
          <p:cNvPr id="8" name="7 Rectángulo redondeado"/>
          <p:cNvSpPr/>
          <p:nvPr/>
        </p:nvSpPr>
        <p:spPr>
          <a:xfrm>
            <a:off x="4686177" y="2282790"/>
            <a:ext cx="1800225" cy="1439863"/>
          </a:xfrm>
          <a:prstGeom prst="roundRect">
            <a:avLst/>
          </a:prstGeom>
          <a:gradFill flip="none" rotWithShape="1">
            <a:gsLst>
              <a:gs pos="0">
                <a:srgbClr val="CCCCFF">
                  <a:shade val="30000"/>
                  <a:satMod val="115000"/>
                </a:srgbClr>
              </a:gs>
              <a:gs pos="50000">
                <a:srgbClr val="CCCCFF">
                  <a:shade val="67500"/>
                  <a:satMod val="115000"/>
                </a:srgbClr>
              </a:gs>
              <a:gs pos="100000">
                <a:srgbClr val="CCCCFF">
                  <a:shade val="100000"/>
                  <a:satMod val="115000"/>
                </a:srgbClr>
              </a:gs>
            </a:gsLst>
            <a:lin ang="27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2000" dirty="0">
              <a:solidFill>
                <a:srgbClr val="FFFFFF"/>
              </a:solidFill>
              <a:ea typeface="ＭＳ Ｐゴシック" pitchFamily="34" charset="-128"/>
            </a:endParaRPr>
          </a:p>
          <a:p>
            <a:pPr algn="ctr" fontAlgn="auto">
              <a:spcBef>
                <a:spcPts val="0"/>
              </a:spcBef>
              <a:spcAft>
                <a:spcPts val="0"/>
              </a:spcAft>
              <a:defRPr/>
            </a:pPr>
            <a:r>
              <a:rPr lang="es-ES" sz="2000" b="1" dirty="0">
                <a:solidFill>
                  <a:schemeClr val="tx2"/>
                </a:solidFill>
                <a:ea typeface="ＭＳ Ｐゴシック" pitchFamily="34" charset="-128"/>
              </a:rPr>
              <a:t>PROTECCIÓN</a:t>
            </a:r>
          </a:p>
          <a:p>
            <a:pPr algn="ctr" fontAlgn="auto">
              <a:spcBef>
                <a:spcPts val="0"/>
              </a:spcBef>
              <a:spcAft>
                <a:spcPts val="0"/>
              </a:spcAft>
              <a:defRPr/>
            </a:pPr>
            <a:r>
              <a:rPr lang="es-ES" sz="1000" b="1" dirty="0">
                <a:solidFill>
                  <a:schemeClr val="tx2"/>
                </a:solidFill>
                <a:ea typeface="ＭＳ Ｐゴシック" pitchFamily="34" charset="-128"/>
              </a:rPr>
              <a:t>(Universal)</a:t>
            </a:r>
          </a:p>
          <a:p>
            <a:pPr algn="ctr" fontAlgn="auto">
              <a:spcBef>
                <a:spcPts val="0"/>
              </a:spcBef>
              <a:spcAft>
                <a:spcPts val="0"/>
              </a:spcAft>
              <a:defRPr/>
            </a:pPr>
            <a:endParaRPr lang="es-ES" sz="2000" dirty="0">
              <a:solidFill>
                <a:srgbClr val="FFFFFF"/>
              </a:solidFill>
              <a:ea typeface="ＭＳ Ｐゴシック" pitchFamily="34" charset="-128"/>
            </a:endParaRPr>
          </a:p>
        </p:txBody>
      </p:sp>
      <p:sp>
        <p:nvSpPr>
          <p:cNvPr id="9" name="8 Rectángulo redondeado"/>
          <p:cNvSpPr/>
          <p:nvPr/>
        </p:nvSpPr>
        <p:spPr>
          <a:xfrm>
            <a:off x="6947693" y="2192035"/>
            <a:ext cx="1728788" cy="1439862"/>
          </a:xfrm>
          <a:prstGeom prst="roundRect">
            <a:avLst/>
          </a:prstGeom>
          <a:gradFill flip="none" rotWithShape="1">
            <a:gsLst>
              <a:gs pos="0">
                <a:srgbClr val="CCCCFF">
                  <a:shade val="30000"/>
                  <a:satMod val="115000"/>
                </a:srgbClr>
              </a:gs>
              <a:gs pos="50000">
                <a:srgbClr val="CCCCFF">
                  <a:shade val="67500"/>
                  <a:satMod val="115000"/>
                </a:srgbClr>
              </a:gs>
              <a:gs pos="100000">
                <a:srgbClr val="CCCCFF">
                  <a:shade val="100000"/>
                  <a:satMod val="115000"/>
                </a:srgbClr>
              </a:gs>
            </a:gsLst>
            <a:lin ang="27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s-ES" sz="2000" dirty="0"/>
          </a:p>
          <a:p>
            <a:pPr algn="ctr" fontAlgn="auto">
              <a:spcBef>
                <a:spcPts val="0"/>
              </a:spcBef>
              <a:spcAft>
                <a:spcPts val="0"/>
              </a:spcAft>
              <a:defRPr/>
            </a:pPr>
            <a:r>
              <a:rPr lang="es-ES" sz="2000" b="1" dirty="0">
                <a:solidFill>
                  <a:schemeClr val="tx2"/>
                </a:solidFill>
              </a:rPr>
              <a:t>REPARACIÓN</a:t>
            </a:r>
          </a:p>
        </p:txBody>
      </p:sp>
      <p:sp>
        <p:nvSpPr>
          <p:cNvPr id="6150" name="2 CuadroTexto"/>
          <p:cNvSpPr txBox="1">
            <a:spLocks noChangeArrowheads="1"/>
          </p:cNvSpPr>
          <p:nvPr/>
        </p:nvSpPr>
        <p:spPr bwMode="auto">
          <a:xfrm>
            <a:off x="323528" y="381000"/>
            <a:ext cx="7844161" cy="400050"/>
          </a:xfrm>
          <a:prstGeom prst="rect">
            <a:avLst/>
          </a:prstGeom>
          <a:solidFill>
            <a:schemeClr val="accent1">
              <a:lumMod val="40000"/>
              <a:lumOff val="60000"/>
            </a:schemeClr>
          </a:solidFill>
          <a:ln>
            <a:noFill/>
          </a:ln>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L" altLang="es-CL" sz="2000" b="1" dirty="0" smtClean="0"/>
              <a:t>Las autonomías. </a:t>
            </a:r>
            <a:r>
              <a:rPr lang="es-CL" altLang="es-CL" sz="2000" b="1" dirty="0" smtClean="0"/>
              <a:t>..la puerta de entrada y salida de la violencia</a:t>
            </a:r>
            <a:endParaRPr lang="es-CL" altLang="es-CL" sz="2000" b="1" dirty="0"/>
          </a:p>
        </p:txBody>
      </p:sp>
      <p:sp>
        <p:nvSpPr>
          <p:cNvPr id="45" name="44 Flecha curvada hacia arriba"/>
          <p:cNvSpPr/>
          <p:nvPr/>
        </p:nvSpPr>
        <p:spPr>
          <a:xfrm flipH="1" flipV="1">
            <a:off x="995363" y="1257993"/>
            <a:ext cx="7032625" cy="695325"/>
          </a:xfrm>
          <a:prstGeom prst="curvedUpArrow">
            <a:avLst/>
          </a:prstGeom>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solidFill>
                <a:srgbClr val="9900CC"/>
              </a:solidFill>
            </a:endParaRPr>
          </a:p>
        </p:txBody>
      </p:sp>
      <p:sp>
        <p:nvSpPr>
          <p:cNvPr id="3" name="Flecha curvada hacia arriba 2"/>
          <p:cNvSpPr/>
          <p:nvPr/>
        </p:nvSpPr>
        <p:spPr>
          <a:xfrm>
            <a:off x="1372078" y="4632107"/>
            <a:ext cx="7127875" cy="890587"/>
          </a:xfrm>
          <a:prstGeom prst="curvedUpArrow">
            <a:avLst/>
          </a:prstGeom>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schemeClr val="tx1"/>
              </a:solidFill>
            </a:endParaRPr>
          </a:p>
        </p:txBody>
      </p:sp>
      <p:sp>
        <p:nvSpPr>
          <p:cNvPr id="6160" name="CuadroTexto 3"/>
          <p:cNvSpPr txBox="1">
            <a:spLocks noChangeArrowheads="1"/>
          </p:cNvSpPr>
          <p:nvPr/>
        </p:nvSpPr>
        <p:spPr bwMode="auto">
          <a:xfrm>
            <a:off x="2408055" y="4228849"/>
            <a:ext cx="11906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CL" altLang="es-CL" sz="1100" b="1" i="1" dirty="0">
                <a:solidFill>
                  <a:srgbClr val="993366"/>
                </a:solidFill>
                <a:latin typeface="Arial" charset="0"/>
              </a:rPr>
              <a:t>Autonomía Física</a:t>
            </a:r>
          </a:p>
        </p:txBody>
      </p:sp>
      <p:sp>
        <p:nvSpPr>
          <p:cNvPr id="6161" name="CuadroTexto 4"/>
          <p:cNvSpPr txBox="1">
            <a:spLocks noChangeArrowheads="1"/>
          </p:cNvSpPr>
          <p:nvPr/>
        </p:nvSpPr>
        <p:spPr bwMode="auto">
          <a:xfrm>
            <a:off x="4686177" y="4657223"/>
            <a:ext cx="11478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CL" altLang="es-CL" sz="1100" b="1" i="1" dirty="0">
                <a:solidFill>
                  <a:srgbClr val="9900CC"/>
                </a:solidFill>
                <a:latin typeface="Arial" charset="0"/>
              </a:rPr>
              <a:t>  Autonomía Económica</a:t>
            </a:r>
          </a:p>
        </p:txBody>
      </p:sp>
      <p:sp>
        <p:nvSpPr>
          <p:cNvPr id="6162" name="CuadroTexto 9"/>
          <p:cNvSpPr txBox="1">
            <a:spLocks noChangeArrowheads="1"/>
          </p:cNvSpPr>
          <p:nvPr/>
        </p:nvSpPr>
        <p:spPr bwMode="auto">
          <a:xfrm>
            <a:off x="5835390" y="4286095"/>
            <a:ext cx="17795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CL" altLang="es-CL" sz="1100" b="1" i="1" dirty="0">
                <a:solidFill>
                  <a:srgbClr val="0070C0"/>
                </a:solidFill>
                <a:latin typeface="Arial" charset="0"/>
              </a:rPr>
              <a:t>Autonomía Social y Política</a:t>
            </a:r>
          </a:p>
        </p:txBody>
      </p:sp>
      <p:cxnSp>
        <p:nvCxnSpPr>
          <p:cNvPr id="12" name="Conector curvado 11"/>
          <p:cNvCxnSpPr/>
          <p:nvPr/>
        </p:nvCxnSpPr>
        <p:spPr>
          <a:xfrm rot="5400000" flipH="1" flipV="1">
            <a:off x="3720770" y="3949456"/>
            <a:ext cx="54637" cy="1527174"/>
          </a:xfrm>
          <a:prstGeom prst="curvedConnector4">
            <a:avLst>
              <a:gd name="adj1" fmla="val -418398"/>
              <a:gd name="adj2" fmla="val 69491"/>
            </a:avLst>
          </a:prstGeom>
          <a:ln w="19050">
            <a:solidFill>
              <a:srgbClr val="9900C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ector curvado 18"/>
          <p:cNvCxnSpPr/>
          <p:nvPr/>
        </p:nvCxnSpPr>
        <p:spPr>
          <a:xfrm flipV="1">
            <a:off x="5776444" y="4709911"/>
            <a:ext cx="920750" cy="123825"/>
          </a:xfrm>
          <a:prstGeom prst="curvedConnector2">
            <a:avLst/>
          </a:prstGeom>
          <a:ln w="190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onector curvado 24"/>
          <p:cNvCxnSpPr/>
          <p:nvPr/>
        </p:nvCxnSpPr>
        <p:spPr>
          <a:xfrm rot="5400000" flipH="1" flipV="1">
            <a:off x="4810637" y="2385084"/>
            <a:ext cx="12700" cy="3592513"/>
          </a:xfrm>
          <a:prstGeom prst="curvedConnector3">
            <a:avLst>
              <a:gd name="adj1" fmla="val 1800000"/>
            </a:avLst>
          </a:prstGeom>
          <a:ln w="1905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462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0"/>
          <p:cNvGrpSpPr>
            <a:grpSpLocks/>
          </p:cNvGrpSpPr>
          <p:nvPr/>
        </p:nvGrpSpPr>
        <p:grpSpPr bwMode="auto">
          <a:xfrm>
            <a:off x="5441950" y="1781175"/>
            <a:ext cx="3048000" cy="2643188"/>
            <a:chOff x="1828009" y="4776701"/>
            <a:chExt cx="1701879" cy="1565245"/>
          </a:xfrm>
        </p:grpSpPr>
        <p:grpSp>
          <p:nvGrpSpPr>
            <p:cNvPr id="3" name="Group 6"/>
            <p:cNvGrpSpPr/>
            <p:nvPr/>
          </p:nvGrpSpPr>
          <p:grpSpPr>
            <a:xfrm>
              <a:off x="1828009" y="4776701"/>
              <a:ext cx="1565245" cy="1565245"/>
              <a:chOff x="2929426" y="153829"/>
              <a:chExt cx="1565245" cy="1565245"/>
            </a:xfrm>
            <a:scene3d>
              <a:camera prst="orthographicFront">
                <a:rot lat="0" lon="0" rev="0"/>
              </a:camera>
              <a:lightRig rig="contrasting" dir="t">
                <a:rot lat="0" lon="0" rev="1200000"/>
              </a:lightRig>
            </a:scene3d>
          </p:grpSpPr>
          <p:sp>
            <p:nvSpPr>
              <p:cNvPr id="8" name="Oval 7"/>
              <p:cNvSpPr/>
              <p:nvPr/>
            </p:nvSpPr>
            <p:spPr>
              <a:xfrm>
                <a:off x="2929426" y="153829"/>
                <a:ext cx="1565245" cy="1565245"/>
              </a:xfrm>
              <a:prstGeom prst="ellipse">
                <a:avLst/>
              </a:prstGeom>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9" name="Oval 4"/>
              <p:cNvSpPr/>
              <p:nvPr/>
            </p:nvSpPr>
            <p:spPr>
              <a:xfrm>
                <a:off x="3247811" y="229225"/>
                <a:ext cx="1106795" cy="1106795"/>
              </a:xfrm>
              <a:prstGeom prst="rect">
                <a:avLst/>
              </a:prstGeom>
              <a:sp3d/>
            </p:spPr>
            <p:style>
              <a:lnRef idx="0">
                <a:scrgbClr r="0" g="0" b="0"/>
              </a:lnRef>
              <a:fillRef idx="0">
                <a:scrgbClr r="0" g="0" b="0"/>
              </a:fillRef>
              <a:effectRef idx="0">
                <a:scrgbClr r="0" g="0" b="0"/>
              </a:effectRef>
              <a:fontRef idx="minor">
                <a:schemeClr val="tx1"/>
              </a:fontRef>
            </p:style>
            <p:txBody>
              <a:bodyPr lIns="44450" tIns="44450" rIns="44450" bIns="44450" spcCol="1270" anchor="ctr"/>
              <a:lstStyle/>
              <a:p>
                <a:pPr algn="ctr" defTabSz="1555750" fontAlgn="auto">
                  <a:lnSpc>
                    <a:spcPct val="90000"/>
                  </a:lnSpc>
                  <a:spcBef>
                    <a:spcPts val="0"/>
                  </a:spcBef>
                  <a:spcAft>
                    <a:spcPct val="35000"/>
                  </a:spcAft>
                  <a:defRPr/>
                </a:pPr>
                <a:endParaRPr lang="es-ES" sz="3500">
                  <a:solidFill>
                    <a:srgbClr val="0070C0"/>
                  </a:solidFill>
                </a:endParaRPr>
              </a:p>
            </p:txBody>
          </p:sp>
        </p:grpSp>
        <p:sp>
          <p:nvSpPr>
            <p:cNvPr id="27671" name="TextBox 9"/>
            <p:cNvSpPr txBox="1">
              <a:spLocks noChangeArrowheads="1"/>
            </p:cNvSpPr>
            <p:nvPr/>
          </p:nvSpPr>
          <p:spPr bwMode="auto">
            <a:xfrm>
              <a:off x="2228715" y="4904384"/>
              <a:ext cx="1301173" cy="66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s-ES" altLang="es-CL" sz="1800" b="1">
                  <a:solidFill>
                    <a:srgbClr val="0070C0"/>
                  </a:solidFill>
                  <a:latin typeface="Arial Unicode MS" pitchFamily="34" charset="-128"/>
                  <a:ea typeface="Arial Unicode MS" pitchFamily="34" charset="-128"/>
                  <a:cs typeface="Arial Unicode MS" pitchFamily="34" charset="-128"/>
                </a:rPr>
                <a:t>Todas las manifestaciones </a:t>
              </a:r>
            </a:p>
            <a:p>
              <a:r>
                <a:rPr lang="es-ES" altLang="es-CL" sz="1800" b="1">
                  <a:solidFill>
                    <a:srgbClr val="0070C0"/>
                  </a:solidFill>
                  <a:latin typeface="Arial Unicode MS" pitchFamily="34" charset="-128"/>
                  <a:ea typeface="Arial Unicode MS" pitchFamily="34" charset="-128"/>
                  <a:cs typeface="Arial Unicode MS" pitchFamily="34" charset="-128"/>
                </a:rPr>
                <a:t>de violencia</a:t>
              </a:r>
            </a:p>
            <a:p>
              <a:endParaRPr lang="es-ES" altLang="es-CL" sz="1800">
                <a:solidFill>
                  <a:srgbClr val="0070C0"/>
                </a:solidFill>
                <a:latin typeface="Arial" pitchFamily="34" charset="0"/>
              </a:endParaRPr>
            </a:p>
          </p:txBody>
        </p:sp>
      </p:grpSp>
      <p:grpSp>
        <p:nvGrpSpPr>
          <p:cNvPr id="27651" name="Group 18"/>
          <p:cNvGrpSpPr>
            <a:grpSpLocks/>
          </p:cNvGrpSpPr>
          <p:nvPr/>
        </p:nvGrpSpPr>
        <p:grpSpPr bwMode="auto">
          <a:xfrm>
            <a:off x="3290888" y="3216275"/>
            <a:ext cx="2768600" cy="2605088"/>
            <a:chOff x="1686890" y="4386712"/>
            <a:chExt cx="1566299" cy="1572180"/>
          </a:xfrm>
        </p:grpSpPr>
        <p:grpSp>
          <p:nvGrpSpPr>
            <p:cNvPr id="5" name="Group 19"/>
            <p:cNvGrpSpPr/>
            <p:nvPr/>
          </p:nvGrpSpPr>
          <p:grpSpPr>
            <a:xfrm>
              <a:off x="1687944" y="4386712"/>
              <a:ext cx="1565245" cy="1572180"/>
              <a:chOff x="2789361" y="-236160"/>
              <a:chExt cx="1565245" cy="1572180"/>
            </a:xfrm>
            <a:scene3d>
              <a:camera prst="orthographicFront">
                <a:rot lat="0" lon="0" rev="0"/>
              </a:camera>
              <a:lightRig rig="contrasting" dir="t">
                <a:rot lat="0" lon="0" rev="1200000"/>
              </a:lightRig>
            </a:scene3d>
          </p:grpSpPr>
          <p:sp>
            <p:nvSpPr>
              <p:cNvPr id="22" name="Oval 21"/>
              <p:cNvSpPr/>
              <p:nvPr/>
            </p:nvSpPr>
            <p:spPr>
              <a:xfrm>
                <a:off x="2789361" y="-236160"/>
                <a:ext cx="1565245" cy="1565245"/>
              </a:xfrm>
              <a:prstGeom prst="ellipse">
                <a:avLst/>
              </a:prstGeom>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3" name="Oval 4"/>
              <p:cNvSpPr/>
              <p:nvPr/>
            </p:nvSpPr>
            <p:spPr>
              <a:xfrm>
                <a:off x="3247811" y="229225"/>
                <a:ext cx="1106795" cy="1106795"/>
              </a:xfrm>
              <a:prstGeom prst="rect">
                <a:avLst/>
              </a:prstGeom>
              <a:sp3d/>
            </p:spPr>
            <p:style>
              <a:lnRef idx="0">
                <a:scrgbClr r="0" g="0" b="0"/>
              </a:lnRef>
              <a:fillRef idx="0">
                <a:scrgbClr r="0" g="0" b="0"/>
              </a:fillRef>
              <a:effectRef idx="0">
                <a:scrgbClr r="0" g="0" b="0"/>
              </a:effectRef>
              <a:fontRef idx="minor">
                <a:schemeClr val="tx1"/>
              </a:fontRef>
            </p:style>
            <p:txBody>
              <a:bodyPr lIns="44450" tIns="44450" rIns="44450" bIns="44450" spcCol="1270" anchor="ctr"/>
              <a:lstStyle/>
              <a:p>
                <a:pPr algn="ctr" defTabSz="1555750" fontAlgn="auto">
                  <a:lnSpc>
                    <a:spcPct val="90000"/>
                  </a:lnSpc>
                  <a:spcBef>
                    <a:spcPts val="0"/>
                  </a:spcBef>
                  <a:spcAft>
                    <a:spcPct val="35000"/>
                  </a:spcAft>
                  <a:defRPr/>
                </a:pPr>
                <a:endParaRPr lang="es-ES" sz="3500">
                  <a:solidFill>
                    <a:srgbClr val="0070C0"/>
                  </a:solidFill>
                </a:endParaRPr>
              </a:p>
            </p:txBody>
          </p:sp>
        </p:grpSp>
        <p:sp>
          <p:nvSpPr>
            <p:cNvPr id="27669" name="TextBox 20"/>
            <p:cNvSpPr txBox="1">
              <a:spLocks noChangeArrowheads="1"/>
            </p:cNvSpPr>
            <p:nvPr/>
          </p:nvSpPr>
          <p:spPr bwMode="auto">
            <a:xfrm>
              <a:off x="1686890" y="5185448"/>
              <a:ext cx="1210169" cy="52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s-ES" altLang="es-CL" sz="1800" b="1">
                  <a:solidFill>
                    <a:srgbClr val="0070C0"/>
                  </a:solidFill>
                  <a:latin typeface="Arial Unicode MS" pitchFamily="34" charset="-128"/>
                  <a:ea typeface="Arial Unicode MS" pitchFamily="34" charset="-128"/>
                  <a:cs typeface="Arial Unicode MS" pitchFamily="34" charset="-128"/>
                </a:rPr>
                <a:t>Todos los espacios</a:t>
              </a:r>
            </a:p>
            <a:p>
              <a:r>
                <a:rPr lang="es-ES" altLang="es-CL" sz="1800" b="1">
                  <a:solidFill>
                    <a:srgbClr val="0070C0"/>
                  </a:solidFill>
                  <a:latin typeface="Arial Unicode MS" pitchFamily="34" charset="-128"/>
                  <a:ea typeface="Arial Unicode MS" pitchFamily="34" charset="-128"/>
                  <a:cs typeface="Arial Unicode MS" pitchFamily="34" charset="-128"/>
                </a:rPr>
                <a:t>  Publico y Privado</a:t>
              </a:r>
            </a:p>
            <a:p>
              <a:endParaRPr lang="es-ES" altLang="es-CL" sz="1800">
                <a:solidFill>
                  <a:srgbClr val="0070C0"/>
                </a:solidFill>
                <a:latin typeface="Arial" pitchFamily="34" charset="0"/>
              </a:endParaRPr>
            </a:p>
          </p:txBody>
        </p:sp>
      </p:grpSp>
      <p:grpSp>
        <p:nvGrpSpPr>
          <p:cNvPr id="27652" name="Group 23"/>
          <p:cNvGrpSpPr>
            <a:grpSpLocks/>
          </p:cNvGrpSpPr>
          <p:nvPr/>
        </p:nvGrpSpPr>
        <p:grpSpPr bwMode="auto">
          <a:xfrm>
            <a:off x="3290888" y="1757363"/>
            <a:ext cx="2665412" cy="2709862"/>
            <a:chOff x="1917169" y="4622872"/>
            <a:chExt cx="1565245" cy="1565245"/>
          </a:xfrm>
        </p:grpSpPr>
        <p:grpSp>
          <p:nvGrpSpPr>
            <p:cNvPr id="7" name="Group 24"/>
            <p:cNvGrpSpPr/>
            <p:nvPr/>
          </p:nvGrpSpPr>
          <p:grpSpPr>
            <a:xfrm>
              <a:off x="1917169" y="4622872"/>
              <a:ext cx="1565245" cy="1565245"/>
              <a:chOff x="3018586" y="0"/>
              <a:chExt cx="1565245" cy="1565245"/>
            </a:xfrm>
            <a:scene3d>
              <a:camera prst="orthographicFront">
                <a:rot lat="0" lon="0" rev="0"/>
              </a:camera>
              <a:lightRig rig="contrasting" dir="t">
                <a:rot lat="0" lon="0" rev="1200000"/>
              </a:lightRig>
            </a:scene3d>
          </p:grpSpPr>
          <p:sp>
            <p:nvSpPr>
              <p:cNvPr id="27" name="Oval 26"/>
              <p:cNvSpPr/>
              <p:nvPr/>
            </p:nvSpPr>
            <p:spPr>
              <a:xfrm>
                <a:off x="3018586" y="0"/>
                <a:ext cx="1565245" cy="1565245"/>
              </a:xfrm>
              <a:prstGeom prst="ellipse">
                <a:avLst/>
              </a:prstGeom>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8" name="Oval 4"/>
              <p:cNvSpPr/>
              <p:nvPr/>
            </p:nvSpPr>
            <p:spPr>
              <a:xfrm>
                <a:off x="3247811" y="229225"/>
                <a:ext cx="1106795" cy="1106795"/>
              </a:xfrm>
              <a:prstGeom prst="rect">
                <a:avLst/>
              </a:prstGeom>
              <a:sp3d/>
            </p:spPr>
            <p:style>
              <a:lnRef idx="0">
                <a:scrgbClr r="0" g="0" b="0"/>
              </a:lnRef>
              <a:fillRef idx="0">
                <a:scrgbClr r="0" g="0" b="0"/>
              </a:fillRef>
              <a:effectRef idx="0">
                <a:scrgbClr r="0" g="0" b="0"/>
              </a:effectRef>
              <a:fontRef idx="minor">
                <a:schemeClr val="tx1"/>
              </a:fontRef>
            </p:style>
            <p:txBody>
              <a:bodyPr lIns="44450" tIns="44450" rIns="44450" bIns="44450" spcCol="1270" anchor="ctr"/>
              <a:lstStyle/>
              <a:p>
                <a:pPr algn="ctr" defTabSz="1555750" fontAlgn="auto">
                  <a:lnSpc>
                    <a:spcPct val="90000"/>
                  </a:lnSpc>
                  <a:spcBef>
                    <a:spcPts val="0"/>
                  </a:spcBef>
                  <a:spcAft>
                    <a:spcPct val="35000"/>
                  </a:spcAft>
                  <a:defRPr/>
                </a:pPr>
                <a:endParaRPr lang="es-ES" sz="3500">
                  <a:solidFill>
                    <a:srgbClr val="0070C0"/>
                  </a:solidFill>
                </a:endParaRPr>
              </a:p>
            </p:txBody>
          </p:sp>
        </p:grpSp>
        <p:sp>
          <p:nvSpPr>
            <p:cNvPr id="27667" name="TextBox 25"/>
            <p:cNvSpPr txBox="1">
              <a:spLocks noChangeArrowheads="1"/>
            </p:cNvSpPr>
            <p:nvPr/>
          </p:nvSpPr>
          <p:spPr bwMode="auto">
            <a:xfrm>
              <a:off x="2056457" y="4964063"/>
              <a:ext cx="1251049" cy="38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s-ES" altLang="es-CL" sz="1800" b="1">
                  <a:solidFill>
                    <a:srgbClr val="0070C0"/>
                  </a:solidFill>
                  <a:latin typeface="Arial Unicode MS" pitchFamily="34" charset="-128"/>
                  <a:ea typeface="Arial Unicode MS" pitchFamily="34" charset="-128"/>
                  <a:cs typeface="Arial Unicode MS" pitchFamily="34" charset="-128"/>
                </a:rPr>
                <a:t>Todas las Mujeres</a:t>
              </a:r>
            </a:p>
            <a:p>
              <a:r>
                <a:rPr lang="es-ES" altLang="es-CL" sz="1800" b="1">
                  <a:solidFill>
                    <a:srgbClr val="0070C0"/>
                  </a:solidFill>
                  <a:latin typeface="Arial Unicode MS" pitchFamily="34" charset="-128"/>
                  <a:ea typeface="Arial Unicode MS" pitchFamily="34" charset="-128"/>
                  <a:cs typeface="Arial Unicode MS" pitchFamily="34" charset="-128"/>
                </a:rPr>
                <a:t>en su diversidad</a:t>
              </a:r>
            </a:p>
          </p:txBody>
        </p:sp>
      </p:grpSp>
      <p:grpSp>
        <p:nvGrpSpPr>
          <p:cNvPr id="27653" name="Group 23"/>
          <p:cNvGrpSpPr>
            <a:grpSpLocks/>
          </p:cNvGrpSpPr>
          <p:nvPr/>
        </p:nvGrpSpPr>
        <p:grpSpPr bwMode="auto">
          <a:xfrm>
            <a:off x="5295900" y="2868613"/>
            <a:ext cx="2925763" cy="2757487"/>
            <a:chOff x="1917169" y="4460522"/>
            <a:chExt cx="1565245" cy="1565245"/>
          </a:xfrm>
        </p:grpSpPr>
        <p:grpSp>
          <p:nvGrpSpPr>
            <p:cNvPr id="11" name="Group 24"/>
            <p:cNvGrpSpPr/>
            <p:nvPr/>
          </p:nvGrpSpPr>
          <p:grpSpPr>
            <a:xfrm>
              <a:off x="1917169" y="4460522"/>
              <a:ext cx="1565245" cy="1565245"/>
              <a:chOff x="3018586" y="-162350"/>
              <a:chExt cx="1565245" cy="1565245"/>
            </a:xfrm>
            <a:scene3d>
              <a:camera prst="orthographicFront">
                <a:rot lat="0" lon="0" rev="0"/>
              </a:camera>
              <a:lightRig rig="contrasting" dir="t">
                <a:rot lat="0" lon="0" rev="1200000"/>
              </a:lightRig>
            </a:scene3d>
          </p:grpSpPr>
          <p:sp>
            <p:nvSpPr>
              <p:cNvPr id="33" name="Oval 26"/>
              <p:cNvSpPr/>
              <p:nvPr/>
            </p:nvSpPr>
            <p:spPr>
              <a:xfrm>
                <a:off x="3018586" y="-162350"/>
                <a:ext cx="1565245" cy="1565245"/>
              </a:xfrm>
              <a:prstGeom prst="ellipse">
                <a:avLst/>
              </a:prstGeom>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4" name="Oval 4"/>
              <p:cNvSpPr/>
              <p:nvPr/>
            </p:nvSpPr>
            <p:spPr>
              <a:xfrm>
                <a:off x="3247811" y="229225"/>
                <a:ext cx="1106795" cy="1106795"/>
              </a:xfrm>
              <a:prstGeom prst="rect">
                <a:avLst/>
              </a:prstGeom>
              <a:sp3d/>
            </p:spPr>
            <p:style>
              <a:lnRef idx="0">
                <a:scrgbClr r="0" g="0" b="0"/>
              </a:lnRef>
              <a:fillRef idx="0">
                <a:scrgbClr r="0" g="0" b="0"/>
              </a:fillRef>
              <a:effectRef idx="0">
                <a:scrgbClr r="0" g="0" b="0"/>
              </a:effectRef>
              <a:fontRef idx="minor">
                <a:schemeClr val="tx1"/>
              </a:fontRef>
            </p:style>
            <p:txBody>
              <a:bodyPr lIns="44450" tIns="44450" rIns="44450" bIns="44450" spcCol="1270" anchor="ctr"/>
              <a:lstStyle/>
              <a:p>
                <a:pPr algn="ctr" defTabSz="1555750" fontAlgn="auto">
                  <a:lnSpc>
                    <a:spcPct val="90000"/>
                  </a:lnSpc>
                  <a:spcBef>
                    <a:spcPts val="0"/>
                  </a:spcBef>
                  <a:spcAft>
                    <a:spcPct val="35000"/>
                  </a:spcAft>
                  <a:defRPr/>
                </a:pPr>
                <a:endParaRPr lang="es-ES" sz="3500">
                  <a:solidFill>
                    <a:srgbClr val="0070C0"/>
                  </a:solidFill>
                </a:endParaRPr>
              </a:p>
            </p:txBody>
          </p:sp>
        </p:grpSp>
        <p:sp>
          <p:nvSpPr>
            <p:cNvPr id="27665" name="TextBox 25"/>
            <p:cNvSpPr txBox="1">
              <a:spLocks noChangeArrowheads="1"/>
            </p:cNvSpPr>
            <p:nvPr/>
          </p:nvSpPr>
          <p:spPr bwMode="auto">
            <a:xfrm>
              <a:off x="2426913" y="5422600"/>
              <a:ext cx="1004692" cy="52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s-ES" altLang="es-CL" sz="1800" b="1">
                  <a:solidFill>
                    <a:srgbClr val="0070C0"/>
                  </a:solidFill>
                  <a:latin typeface="Arial Unicode MS" pitchFamily="34" charset="-128"/>
                  <a:ea typeface="Arial Unicode MS" pitchFamily="34" charset="-128"/>
                  <a:cs typeface="Arial Unicode MS" pitchFamily="34" charset="-128"/>
                </a:rPr>
                <a:t>Todos los contextos</a:t>
              </a:r>
            </a:p>
            <a:p>
              <a:endParaRPr lang="es-ES" altLang="es-CL" sz="1800">
                <a:solidFill>
                  <a:srgbClr val="0070C0"/>
                </a:solidFill>
                <a:latin typeface="Arial" pitchFamily="34" charset="0"/>
              </a:endParaRPr>
            </a:p>
          </p:txBody>
        </p:sp>
      </p:grpSp>
      <p:sp>
        <p:nvSpPr>
          <p:cNvPr id="40" name="Oval 13"/>
          <p:cNvSpPr/>
          <p:nvPr/>
        </p:nvSpPr>
        <p:spPr>
          <a:xfrm>
            <a:off x="611560" y="1996790"/>
            <a:ext cx="2110065" cy="1780720"/>
          </a:xfrm>
          <a:prstGeom prst="ellipse">
            <a:avLst/>
          </a:pr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ctr" fontAlgn="auto">
              <a:spcBef>
                <a:spcPts val="0"/>
              </a:spcBef>
              <a:spcAft>
                <a:spcPts val="0"/>
              </a:spcAft>
              <a:defRPr/>
            </a:pPr>
            <a:r>
              <a:rPr lang="es-ES" sz="14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Plan </a:t>
            </a:r>
            <a:r>
              <a:rPr lang="es-ES" sz="14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Nacional de Acción en </a:t>
            </a:r>
            <a:r>
              <a:rPr lang="es-ES" sz="14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Violencia Contra las </a:t>
            </a:r>
            <a:r>
              <a:rPr lang="es-ES" sz="14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Mujeres 2014-2018</a:t>
            </a:r>
            <a:endParaRPr lang="es-ES" sz="14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12" name="Group 28"/>
          <p:cNvGrpSpPr/>
          <p:nvPr/>
        </p:nvGrpSpPr>
        <p:grpSpPr>
          <a:xfrm>
            <a:off x="3181557" y="1506816"/>
            <a:ext cx="499672" cy="537488"/>
            <a:chOff x="844239" y="1160927"/>
            <a:chExt cx="782622" cy="782622"/>
          </a:xfrm>
          <a:scene3d>
            <a:camera prst="orthographicFront">
              <a:rot lat="0" lon="0" rev="0"/>
            </a:camera>
            <a:lightRig rig="contrasting" dir="t">
              <a:rot lat="0" lon="0" rev="1200000"/>
            </a:lightRig>
          </a:scene3d>
        </p:grpSpPr>
        <p:sp>
          <p:nvSpPr>
            <p:cNvPr id="42" name="Oval 29"/>
            <p:cNvSpPr/>
            <p:nvPr/>
          </p:nvSpPr>
          <p:spPr>
            <a:xfrm>
              <a:off x="844239" y="1160927"/>
              <a:ext cx="782622" cy="782622"/>
            </a:xfrm>
            <a:prstGeom prst="ellipse">
              <a:avLst/>
            </a:prstGeom>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fontAlgn="auto">
                <a:spcBef>
                  <a:spcPts val="0"/>
                </a:spcBef>
                <a:spcAft>
                  <a:spcPts val="0"/>
                </a:spcAft>
                <a:defRPr/>
              </a:pPr>
              <a:endParaRPr lang="es-ES" sz="1100" dirty="0">
                <a:solidFill>
                  <a:srgbClr val="0070C0"/>
                </a:solidFill>
              </a:endParaRPr>
            </a:p>
          </p:txBody>
        </p:sp>
        <p:sp>
          <p:nvSpPr>
            <p:cNvPr id="43" name="Oval 4"/>
            <p:cNvSpPr/>
            <p:nvPr/>
          </p:nvSpPr>
          <p:spPr>
            <a:xfrm>
              <a:off x="958851" y="1275539"/>
              <a:ext cx="553398" cy="553398"/>
            </a:xfrm>
            <a:prstGeom prst="rect">
              <a:avLst/>
            </a:prstGeom>
            <a:sp3d/>
          </p:spPr>
          <p:style>
            <a:lnRef idx="0">
              <a:scrgbClr r="0" g="0" b="0"/>
            </a:lnRef>
            <a:fillRef idx="0">
              <a:scrgbClr r="0" g="0" b="0"/>
            </a:fillRef>
            <a:effectRef idx="0">
              <a:scrgbClr r="0" g="0" b="0"/>
            </a:effectRef>
            <a:fontRef idx="minor">
              <a:schemeClr val="tx1"/>
            </a:fontRef>
          </p:style>
          <p:txBody>
            <a:bodyPr lIns="21590" tIns="21590" rIns="21590" bIns="21590" spcCol="1270" anchor="ctr"/>
            <a:lstStyle/>
            <a:p>
              <a:pPr algn="ctr" defTabSz="755650" fontAlgn="auto">
                <a:lnSpc>
                  <a:spcPct val="90000"/>
                </a:lnSpc>
                <a:spcBef>
                  <a:spcPts val="0"/>
                </a:spcBef>
                <a:spcAft>
                  <a:spcPct val="35000"/>
                </a:spcAft>
                <a:defRPr/>
              </a:pPr>
              <a:endParaRPr lang="es-ES" sz="1700">
                <a:solidFill>
                  <a:srgbClr val="0070C0"/>
                </a:solidFill>
              </a:endParaRPr>
            </a:p>
          </p:txBody>
        </p:sp>
      </p:grpSp>
      <p:sp>
        <p:nvSpPr>
          <p:cNvPr id="44" name="Oval 29"/>
          <p:cNvSpPr/>
          <p:nvPr/>
        </p:nvSpPr>
        <p:spPr>
          <a:xfrm>
            <a:off x="2453544" y="2326271"/>
            <a:ext cx="226608" cy="225609"/>
          </a:xfrm>
          <a:prstGeom prst="ellipse">
            <a:avLst/>
          </a:pr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fontAlgn="auto">
              <a:spcBef>
                <a:spcPts val="0"/>
              </a:spcBef>
              <a:spcAft>
                <a:spcPts val="0"/>
              </a:spcAft>
              <a:defRPr/>
            </a:pPr>
            <a:endParaRPr lang="es-ES" sz="1100" dirty="0">
              <a:solidFill>
                <a:srgbClr val="0070C0"/>
              </a:solidFill>
            </a:endParaRPr>
          </a:p>
        </p:txBody>
      </p:sp>
      <p:grpSp>
        <p:nvGrpSpPr>
          <p:cNvPr id="13" name="Group 28"/>
          <p:cNvGrpSpPr/>
          <p:nvPr/>
        </p:nvGrpSpPr>
        <p:grpSpPr>
          <a:xfrm>
            <a:off x="2688468" y="1814176"/>
            <a:ext cx="387433" cy="460257"/>
            <a:chOff x="844239" y="1160927"/>
            <a:chExt cx="782622" cy="782622"/>
          </a:xfrm>
          <a:scene3d>
            <a:camera prst="orthographicFront">
              <a:rot lat="0" lon="0" rev="0"/>
            </a:camera>
            <a:lightRig rig="contrasting" dir="t">
              <a:rot lat="0" lon="0" rev="1200000"/>
            </a:lightRig>
          </a:scene3d>
        </p:grpSpPr>
        <p:sp>
          <p:nvSpPr>
            <p:cNvPr id="46" name="Oval 29"/>
            <p:cNvSpPr/>
            <p:nvPr/>
          </p:nvSpPr>
          <p:spPr>
            <a:xfrm>
              <a:off x="844239" y="1160927"/>
              <a:ext cx="782622" cy="782622"/>
            </a:xfrm>
            <a:prstGeom prst="ellipse">
              <a:avLst/>
            </a:prstGeom>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fontAlgn="auto">
                <a:spcBef>
                  <a:spcPts val="0"/>
                </a:spcBef>
                <a:spcAft>
                  <a:spcPts val="0"/>
                </a:spcAft>
                <a:defRPr/>
              </a:pPr>
              <a:endParaRPr lang="es-ES" sz="1100" dirty="0">
                <a:solidFill>
                  <a:srgbClr val="0070C0"/>
                </a:solidFill>
              </a:endParaRPr>
            </a:p>
          </p:txBody>
        </p:sp>
        <p:sp>
          <p:nvSpPr>
            <p:cNvPr id="47" name="Oval 4"/>
            <p:cNvSpPr/>
            <p:nvPr/>
          </p:nvSpPr>
          <p:spPr>
            <a:xfrm>
              <a:off x="958851" y="1275539"/>
              <a:ext cx="553398" cy="553398"/>
            </a:xfrm>
            <a:prstGeom prst="rect">
              <a:avLst/>
            </a:prstGeom>
            <a:sp3d/>
          </p:spPr>
          <p:style>
            <a:lnRef idx="0">
              <a:scrgbClr r="0" g="0" b="0"/>
            </a:lnRef>
            <a:fillRef idx="0">
              <a:scrgbClr r="0" g="0" b="0"/>
            </a:fillRef>
            <a:effectRef idx="0">
              <a:scrgbClr r="0" g="0" b="0"/>
            </a:effectRef>
            <a:fontRef idx="minor">
              <a:schemeClr val="tx1"/>
            </a:fontRef>
          </p:style>
          <p:txBody>
            <a:bodyPr lIns="21590" tIns="21590" rIns="21590" bIns="21590" spcCol="1270" anchor="ctr"/>
            <a:lstStyle/>
            <a:p>
              <a:pPr algn="ctr" defTabSz="755650" fontAlgn="auto">
                <a:lnSpc>
                  <a:spcPct val="90000"/>
                </a:lnSpc>
                <a:spcBef>
                  <a:spcPts val="0"/>
                </a:spcBef>
                <a:spcAft>
                  <a:spcPct val="35000"/>
                </a:spcAft>
                <a:defRPr/>
              </a:pPr>
              <a:endParaRPr lang="es-ES" sz="1700">
                <a:solidFill>
                  <a:srgbClr val="0070C0"/>
                </a:solidFill>
              </a:endParaRPr>
            </a:p>
          </p:txBody>
        </p:sp>
      </p:grpSp>
      <p:sp>
        <p:nvSpPr>
          <p:cNvPr id="30" name="Rectángulo 1"/>
          <p:cNvSpPr/>
          <p:nvPr/>
        </p:nvSpPr>
        <p:spPr>
          <a:xfrm>
            <a:off x="380798" y="140288"/>
            <a:ext cx="8424936" cy="1366528"/>
          </a:xfrm>
          <a:prstGeom prst="rect">
            <a:avLst/>
          </a:prstGeom>
          <a:solidFill>
            <a:schemeClr val="accent1">
              <a:lumMod val="40000"/>
              <a:lumOff val="60000"/>
            </a:schemeClr>
          </a:solidFill>
        </p:spPr>
        <p:txBody>
          <a:bodyPr wrap="square">
            <a:spAutoFit/>
          </a:bodyPr>
          <a:lstStyle/>
          <a:p>
            <a:pPr indent="449580" algn="ctr" fontAlgn="auto">
              <a:lnSpc>
                <a:spcPct val="115000"/>
              </a:lnSpc>
              <a:spcBef>
                <a:spcPts val="0"/>
              </a:spcBef>
              <a:spcAft>
                <a:spcPts val="0"/>
              </a:spcAft>
              <a:defRPr/>
            </a:pPr>
            <a:r>
              <a:rPr lang="es-ES" sz="3600" b="1" dirty="0">
                <a:solidFill>
                  <a:srgbClr val="002060"/>
                </a:solidFill>
                <a:latin typeface="Calibri"/>
                <a:ea typeface="Questrial"/>
                <a:cs typeface="Questrial"/>
              </a:rPr>
              <a:t>Concepción de Violencia contra las Mujeres</a:t>
            </a:r>
          </a:p>
        </p:txBody>
      </p:sp>
    </p:spTree>
    <p:extLst>
      <p:ext uri="{BB962C8B-B14F-4D97-AF65-F5344CB8AC3E}">
        <p14:creationId xmlns:p14="http://schemas.microsoft.com/office/powerpoint/2010/main" val="2158565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Oval 3"/>
          <p:cNvSpPr>
            <a:spLocks noChangeArrowheads="1"/>
          </p:cNvSpPr>
          <p:nvPr/>
        </p:nvSpPr>
        <p:spPr bwMode="auto">
          <a:xfrm>
            <a:off x="3423408" y="1273159"/>
            <a:ext cx="5616624" cy="5328591"/>
          </a:xfrm>
          <a:prstGeom prst="ellipse">
            <a:avLst/>
          </a:prstGeom>
          <a:noFill/>
          <a:ln w="76320">
            <a:solidFill>
              <a:srgbClr val="6C619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CL" altLang="es-SV">
              <a:solidFill>
                <a:prstClr val="black"/>
              </a:solidFill>
            </a:endParaRPr>
          </a:p>
        </p:txBody>
      </p:sp>
      <p:sp>
        <p:nvSpPr>
          <p:cNvPr id="15364" name="Oval 1"/>
          <p:cNvSpPr>
            <a:spLocks noChangeArrowheads="1"/>
          </p:cNvSpPr>
          <p:nvPr/>
        </p:nvSpPr>
        <p:spPr bwMode="auto">
          <a:xfrm>
            <a:off x="316461" y="1140901"/>
            <a:ext cx="5312535" cy="5256584"/>
          </a:xfrm>
          <a:prstGeom prst="ellipse">
            <a:avLst/>
          </a:prstGeom>
          <a:noFill/>
          <a:ln w="76320">
            <a:solidFill>
              <a:srgbClr val="99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CL" altLang="es-SV">
              <a:solidFill>
                <a:prstClr val="black"/>
              </a:solidFill>
            </a:endParaRPr>
          </a:p>
        </p:txBody>
      </p:sp>
      <p:sp>
        <p:nvSpPr>
          <p:cNvPr id="15365" name="Rectangle 10"/>
          <p:cNvSpPr>
            <a:spLocks noChangeArrowheads="1"/>
          </p:cNvSpPr>
          <p:nvPr/>
        </p:nvSpPr>
        <p:spPr bwMode="auto">
          <a:xfrm>
            <a:off x="1101400" y="1789884"/>
            <a:ext cx="2449016" cy="36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marL="285750" indent="-285750" eaLnBrk="1" hangingPunct="1">
              <a:buFont typeface="Arial" panose="020B0604020202020204" pitchFamily="34" charset="0"/>
              <a:buChar char="•"/>
            </a:pPr>
            <a:r>
              <a:rPr lang="es-MX" altLang="es-SV" dirty="0" smtClean="0">
                <a:solidFill>
                  <a:srgbClr val="002060"/>
                </a:solidFill>
                <a:latin typeface="Calibri"/>
                <a:ea typeface="MS Gothic" panose="020B0609070205080204" pitchFamily="49" charset="-128"/>
              </a:rPr>
              <a:t>Violencia </a:t>
            </a:r>
            <a:r>
              <a:rPr lang="es-MX" altLang="es-SV" dirty="0">
                <a:solidFill>
                  <a:srgbClr val="002060"/>
                </a:solidFill>
                <a:latin typeface="Calibri"/>
                <a:ea typeface="MS Gothic" panose="020B0609070205080204" pitchFamily="49" charset="-128"/>
              </a:rPr>
              <a:t>sexual</a:t>
            </a:r>
          </a:p>
          <a:p>
            <a:pPr marL="285750" indent="-285750" eaLnBrk="1" hangingPunct="1">
              <a:buFont typeface="Arial" panose="020B0604020202020204" pitchFamily="34" charset="0"/>
              <a:buChar char="•"/>
            </a:pPr>
            <a:r>
              <a:rPr lang="es-MX" altLang="es-SV" dirty="0" smtClean="0">
                <a:solidFill>
                  <a:srgbClr val="002060"/>
                </a:solidFill>
                <a:latin typeface="Calibri"/>
                <a:ea typeface="MS Gothic" panose="020B0609070205080204" pitchFamily="49" charset="-128"/>
              </a:rPr>
              <a:t>Violencia física</a:t>
            </a:r>
          </a:p>
          <a:p>
            <a:pPr marL="285750" indent="-285750" eaLnBrk="1" hangingPunct="1">
              <a:buFont typeface="Arial" panose="020B0604020202020204" pitchFamily="34" charset="0"/>
              <a:buChar char="•"/>
            </a:pPr>
            <a:r>
              <a:rPr lang="es-MX" altLang="es-SV" dirty="0" smtClean="0">
                <a:solidFill>
                  <a:srgbClr val="002060"/>
                </a:solidFill>
                <a:latin typeface="Calibri"/>
                <a:ea typeface="MS Gothic" panose="020B0609070205080204" pitchFamily="49" charset="-128"/>
              </a:rPr>
              <a:t>Violencia psicológica</a:t>
            </a:r>
          </a:p>
          <a:p>
            <a:pPr marL="285750" indent="-285750" eaLnBrk="1" hangingPunct="1">
              <a:buFont typeface="Arial" panose="020B0604020202020204" pitchFamily="34" charset="0"/>
              <a:buChar char="•"/>
            </a:pPr>
            <a:r>
              <a:rPr lang="es-MX" altLang="es-SV" dirty="0" smtClean="0">
                <a:solidFill>
                  <a:srgbClr val="002060"/>
                </a:solidFill>
                <a:latin typeface="Calibri"/>
                <a:ea typeface="MS Gothic" panose="020B0609070205080204" pitchFamily="49" charset="-128"/>
              </a:rPr>
              <a:t>Violencia económica</a:t>
            </a:r>
          </a:p>
          <a:p>
            <a:pPr marL="285750" indent="-285750" eaLnBrk="1" hangingPunct="1">
              <a:buFont typeface="Arial" panose="020B0604020202020204" pitchFamily="34" charset="0"/>
              <a:buChar char="•"/>
            </a:pPr>
            <a:r>
              <a:rPr lang="es-MX" altLang="es-SV" dirty="0" smtClean="0">
                <a:solidFill>
                  <a:srgbClr val="002060"/>
                </a:solidFill>
                <a:latin typeface="Calibri"/>
                <a:ea typeface="MS Gothic" panose="020B0609070205080204" pitchFamily="49" charset="-128"/>
              </a:rPr>
              <a:t>Trata </a:t>
            </a:r>
            <a:r>
              <a:rPr lang="es-MX" altLang="es-SV" dirty="0">
                <a:solidFill>
                  <a:srgbClr val="002060"/>
                </a:solidFill>
                <a:latin typeface="Calibri"/>
                <a:ea typeface="MS Gothic" panose="020B0609070205080204" pitchFamily="49" charset="-128"/>
              </a:rPr>
              <a:t>de mujeres</a:t>
            </a:r>
          </a:p>
          <a:p>
            <a:pPr marL="285750" indent="-285750" eaLnBrk="1" hangingPunct="1">
              <a:buFont typeface="Arial" panose="020B0604020202020204" pitchFamily="34" charset="0"/>
              <a:buChar char="•"/>
            </a:pPr>
            <a:r>
              <a:rPr lang="es-MX" altLang="es-SV" dirty="0" smtClean="0">
                <a:solidFill>
                  <a:srgbClr val="002060"/>
                </a:solidFill>
                <a:latin typeface="Calibri"/>
                <a:ea typeface="MS Gothic" panose="020B0609070205080204" pitchFamily="49" charset="-128"/>
              </a:rPr>
              <a:t>Violencia </a:t>
            </a:r>
            <a:r>
              <a:rPr lang="es-MX" altLang="es-SV" dirty="0" err="1" smtClean="0">
                <a:solidFill>
                  <a:srgbClr val="002060"/>
                </a:solidFill>
                <a:latin typeface="Calibri"/>
                <a:ea typeface="MS Gothic" panose="020B0609070205080204" pitchFamily="49" charset="-128"/>
              </a:rPr>
              <a:t>gíneco</a:t>
            </a:r>
            <a:r>
              <a:rPr lang="es-MX" altLang="es-SV" dirty="0" smtClean="0">
                <a:solidFill>
                  <a:srgbClr val="002060"/>
                </a:solidFill>
                <a:latin typeface="Calibri"/>
                <a:ea typeface="MS Gothic" panose="020B0609070205080204" pitchFamily="49" charset="-128"/>
              </a:rPr>
              <a:t>- obstétrica</a:t>
            </a:r>
          </a:p>
          <a:p>
            <a:pPr marL="285750" indent="-285750" eaLnBrk="1" hangingPunct="1">
              <a:buFont typeface="Arial" panose="020B0604020202020204" pitchFamily="34" charset="0"/>
              <a:buChar char="•"/>
            </a:pPr>
            <a:r>
              <a:rPr lang="es-MX" altLang="es-SV" dirty="0" smtClean="0">
                <a:solidFill>
                  <a:srgbClr val="002060"/>
                </a:solidFill>
                <a:latin typeface="Calibri"/>
                <a:ea typeface="MS Gothic" panose="020B0609070205080204" pitchFamily="49" charset="-128"/>
              </a:rPr>
              <a:t>Acoso </a:t>
            </a:r>
            <a:r>
              <a:rPr lang="es-MX" altLang="es-SV" dirty="0">
                <a:solidFill>
                  <a:srgbClr val="002060"/>
                </a:solidFill>
                <a:latin typeface="Calibri"/>
                <a:ea typeface="MS Gothic" panose="020B0609070205080204" pitchFamily="49" charset="-128"/>
              </a:rPr>
              <a:t>sexual </a:t>
            </a:r>
          </a:p>
          <a:p>
            <a:pPr marL="285750" indent="-285750" eaLnBrk="1" hangingPunct="1">
              <a:buFont typeface="Arial" panose="020B0604020202020204" pitchFamily="34" charset="0"/>
              <a:buChar char="•"/>
            </a:pPr>
            <a:r>
              <a:rPr lang="es-ES_tradnl" altLang="es-SV" dirty="0" smtClean="0">
                <a:solidFill>
                  <a:srgbClr val="002060"/>
                </a:solidFill>
                <a:latin typeface="Calibri"/>
                <a:ea typeface="MS Gothic" panose="020B0609070205080204" pitchFamily="49" charset="-128"/>
              </a:rPr>
              <a:t>Inequidades </a:t>
            </a:r>
            <a:r>
              <a:rPr lang="es-ES_tradnl" altLang="es-SV" dirty="0">
                <a:solidFill>
                  <a:srgbClr val="002060"/>
                </a:solidFill>
                <a:latin typeface="Calibri"/>
                <a:ea typeface="MS Gothic" panose="020B0609070205080204" pitchFamily="49" charset="-128"/>
              </a:rPr>
              <a:t>laborales</a:t>
            </a:r>
          </a:p>
          <a:p>
            <a:pPr marL="285750" indent="-285750" eaLnBrk="1" hangingPunct="1">
              <a:buFont typeface="Arial" panose="020B0604020202020204" pitchFamily="34" charset="0"/>
              <a:buChar char="•"/>
            </a:pPr>
            <a:r>
              <a:rPr lang="es-ES_tradnl" altLang="es-SV" dirty="0" smtClean="0">
                <a:solidFill>
                  <a:srgbClr val="002060"/>
                </a:solidFill>
                <a:latin typeface="Calibri"/>
                <a:ea typeface="MS Gothic" panose="020B0609070205080204" pitchFamily="49" charset="-128"/>
              </a:rPr>
              <a:t>Publicidad </a:t>
            </a:r>
            <a:r>
              <a:rPr lang="es-ES_tradnl" altLang="es-SV" dirty="0">
                <a:solidFill>
                  <a:srgbClr val="002060"/>
                </a:solidFill>
                <a:latin typeface="Calibri"/>
                <a:ea typeface="MS Gothic" panose="020B0609070205080204" pitchFamily="49" charset="-128"/>
              </a:rPr>
              <a:t>y educación sexista</a:t>
            </a:r>
          </a:p>
          <a:p>
            <a:pPr marL="285750" indent="-285750" eaLnBrk="1" hangingPunct="1">
              <a:buFont typeface="Arial" panose="020B0604020202020204" pitchFamily="34" charset="0"/>
              <a:buChar char="•"/>
            </a:pPr>
            <a:r>
              <a:rPr lang="es-ES_tradnl" altLang="es-SV" dirty="0" err="1" smtClean="0">
                <a:solidFill>
                  <a:srgbClr val="002060"/>
                </a:solidFill>
                <a:latin typeface="Calibri"/>
                <a:ea typeface="MS Gothic" panose="020B0609070205080204" pitchFamily="49" charset="-128"/>
              </a:rPr>
              <a:t>Femicidio</a:t>
            </a:r>
            <a:endParaRPr lang="es-ES_tradnl" altLang="es-SV" dirty="0">
              <a:solidFill>
                <a:srgbClr val="002060"/>
              </a:solidFill>
              <a:latin typeface="Calibri"/>
              <a:ea typeface="MS Gothic" panose="020B0609070205080204" pitchFamily="49" charset="-128"/>
            </a:endParaRPr>
          </a:p>
        </p:txBody>
      </p:sp>
      <p:sp>
        <p:nvSpPr>
          <p:cNvPr id="15366" name="Rectangle 2"/>
          <p:cNvSpPr>
            <a:spLocks noChangeArrowheads="1"/>
          </p:cNvSpPr>
          <p:nvPr/>
        </p:nvSpPr>
        <p:spPr bwMode="auto">
          <a:xfrm>
            <a:off x="2347255" y="1346263"/>
            <a:ext cx="1793875"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r>
              <a:rPr lang="es-MX" altLang="es-SV" sz="2800" b="1" dirty="0" smtClean="0">
                <a:solidFill>
                  <a:srgbClr val="990099"/>
                </a:solidFill>
                <a:latin typeface="Calibri"/>
                <a:ea typeface="MS Gothic" panose="020B0609070205080204" pitchFamily="49" charset="-128"/>
              </a:rPr>
              <a:t>VCM</a:t>
            </a:r>
            <a:endParaRPr lang="es-MX" altLang="es-SV" sz="2800" b="1" dirty="0">
              <a:solidFill>
                <a:srgbClr val="990099"/>
              </a:solidFill>
              <a:latin typeface="Calibri"/>
              <a:ea typeface="MS Gothic" panose="020B0609070205080204" pitchFamily="49" charset="-128"/>
            </a:endParaRPr>
          </a:p>
        </p:txBody>
      </p:sp>
      <p:sp>
        <p:nvSpPr>
          <p:cNvPr id="15367" name="Rectangle 5"/>
          <p:cNvSpPr>
            <a:spLocks noChangeArrowheads="1"/>
          </p:cNvSpPr>
          <p:nvPr/>
        </p:nvSpPr>
        <p:spPr bwMode="auto">
          <a:xfrm>
            <a:off x="3362101" y="2602428"/>
            <a:ext cx="2273961" cy="194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r>
              <a:rPr lang="es-MX" altLang="es-SV" sz="2000" dirty="0">
                <a:solidFill>
                  <a:srgbClr val="0070C0"/>
                </a:solidFill>
                <a:latin typeface="Calibri"/>
                <a:ea typeface="MS Gothic" panose="020B0609070205080204" pitchFamily="49" charset="-128"/>
              </a:rPr>
              <a:t>Violencia en las relaciones de pareja, mayormente ejercida </a:t>
            </a:r>
            <a:r>
              <a:rPr lang="es-MX" altLang="es-SV" sz="2000" dirty="0" smtClean="0">
                <a:solidFill>
                  <a:srgbClr val="0070C0"/>
                </a:solidFill>
                <a:latin typeface="Calibri"/>
                <a:ea typeface="MS Gothic" panose="020B0609070205080204" pitchFamily="49" charset="-128"/>
              </a:rPr>
              <a:t> contra mujeres </a:t>
            </a:r>
            <a:endParaRPr lang="es-MX" altLang="es-SV" sz="2000" dirty="0">
              <a:solidFill>
                <a:srgbClr val="0070C0"/>
              </a:solidFill>
              <a:latin typeface="Calibri"/>
              <a:ea typeface="MS Gothic" panose="020B0609070205080204" pitchFamily="49" charset="-128"/>
            </a:endParaRPr>
          </a:p>
        </p:txBody>
      </p:sp>
      <p:sp>
        <p:nvSpPr>
          <p:cNvPr id="15368" name="Text Box 6"/>
          <p:cNvSpPr txBox="1">
            <a:spLocks noChangeArrowheads="1"/>
          </p:cNvSpPr>
          <p:nvPr/>
        </p:nvSpPr>
        <p:spPr bwMode="auto">
          <a:xfrm>
            <a:off x="5638406" y="2602428"/>
            <a:ext cx="3254074" cy="175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defPPr>
              <a:defRPr lang="es-ES"/>
            </a:defPPr>
            <a:lvl1pPr marL="285750" indent="-285750" eaLnBrk="1" hangingPunct="1">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2060"/>
                </a:solidFill>
                <a:latin typeface="+mn-lt"/>
                <a:ea typeface="MS Gothic" panose="020B0609070205080204"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panose="020B0604020202020204" pitchFamily="34" charset="0"/>
              </a:defRPr>
            </a:lvl9pPr>
          </a:lstStyle>
          <a:p>
            <a:r>
              <a:rPr lang="es-CL" altLang="es-SV" dirty="0" smtClean="0"/>
              <a:t>Maltrato </a:t>
            </a:r>
            <a:r>
              <a:rPr lang="es-CL" altLang="es-SV" dirty="0"/>
              <a:t>infantil </a:t>
            </a:r>
            <a:r>
              <a:rPr lang="es-CL" altLang="es-SV" dirty="0" smtClean="0"/>
              <a:t> (</a:t>
            </a:r>
            <a:r>
              <a:rPr lang="es-CL" altLang="es-SV" dirty="0"/>
              <a:t>abuso sexual infantil)</a:t>
            </a:r>
          </a:p>
          <a:p>
            <a:r>
              <a:rPr lang="es-CL" altLang="es-SV" dirty="0" smtClean="0"/>
              <a:t>Maltrato </a:t>
            </a:r>
            <a:r>
              <a:rPr lang="es-CL" altLang="es-SV" dirty="0"/>
              <a:t>a personas mayores</a:t>
            </a:r>
          </a:p>
          <a:p>
            <a:r>
              <a:rPr lang="es-CL" altLang="es-SV" dirty="0" smtClean="0"/>
              <a:t>Maltrato </a:t>
            </a:r>
            <a:r>
              <a:rPr lang="es-CL" altLang="es-SV" dirty="0"/>
              <a:t>entre familiares</a:t>
            </a:r>
          </a:p>
          <a:p>
            <a:r>
              <a:rPr lang="es-CL" altLang="es-SV" dirty="0" smtClean="0"/>
              <a:t>Abuso </a:t>
            </a:r>
            <a:r>
              <a:rPr lang="es-CL" altLang="es-SV" dirty="0"/>
              <a:t>sexual familiar</a:t>
            </a:r>
          </a:p>
          <a:p>
            <a:endParaRPr lang="es-CL" altLang="es-SV" dirty="0"/>
          </a:p>
        </p:txBody>
      </p:sp>
      <p:sp>
        <p:nvSpPr>
          <p:cNvPr id="15369" name="Rectangle 4"/>
          <p:cNvSpPr>
            <a:spLocks noChangeArrowheads="1"/>
          </p:cNvSpPr>
          <p:nvPr/>
        </p:nvSpPr>
        <p:spPr bwMode="auto">
          <a:xfrm>
            <a:off x="6013642" y="1356329"/>
            <a:ext cx="654644"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r>
              <a:rPr lang="es-MX" altLang="es-SV" sz="2800" b="1" dirty="0" smtClean="0">
                <a:solidFill>
                  <a:srgbClr val="6C619D"/>
                </a:solidFill>
                <a:latin typeface="Calibri"/>
                <a:ea typeface="MS Gothic" panose="020B0609070205080204" pitchFamily="49" charset="-128"/>
              </a:rPr>
              <a:t>VIF</a:t>
            </a:r>
            <a:endParaRPr lang="es-MX" altLang="es-SV" sz="2800" b="1" dirty="0">
              <a:solidFill>
                <a:srgbClr val="6C619D"/>
              </a:solidFill>
              <a:latin typeface="Calibri"/>
              <a:ea typeface="MS Gothic" panose="020B0609070205080204" pitchFamily="49" charset="-128"/>
            </a:endParaRPr>
          </a:p>
        </p:txBody>
      </p:sp>
      <p:sp>
        <p:nvSpPr>
          <p:cNvPr id="15370" name="17 Rectángulo"/>
          <p:cNvSpPr>
            <a:spLocks noChangeArrowheads="1"/>
          </p:cNvSpPr>
          <p:nvPr/>
        </p:nvSpPr>
        <p:spPr bwMode="auto">
          <a:xfrm>
            <a:off x="4320480" y="6622073"/>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spcBef>
                <a:spcPts val="875"/>
              </a:spcBef>
            </a:pPr>
            <a:r>
              <a:rPr lang="es-ES_tradnl" altLang="es-SV" sz="1200" i="1" dirty="0">
                <a:solidFill>
                  <a:srgbClr val="000000"/>
                </a:solidFill>
                <a:ea typeface="MS Gothic" panose="020B0609070205080204" pitchFamily="49" charset="-128"/>
              </a:rPr>
              <a:t>(Sistematización del proyecto OPS, Diciembre 2001).</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6032" y="80989"/>
            <a:ext cx="1830735" cy="12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6779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a:xfrm>
            <a:off x="467544" y="116632"/>
            <a:ext cx="8229600" cy="922114"/>
          </a:xfrm>
          <a:solidFill>
            <a:schemeClr val="accent1">
              <a:lumMod val="40000"/>
              <a:lumOff val="60000"/>
            </a:schemeClr>
          </a:solidFill>
        </p:spPr>
        <p:txBody>
          <a:bodyPr/>
          <a:lstStyle/>
          <a:p>
            <a:pPr eaLnBrk="1" hangingPunct="1"/>
            <a:r>
              <a:rPr lang="es-CL" altLang="es-CL" sz="3200" b="1" dirty="0" smtClean="0"/>
              <a:t>Víctimas de violencia domestica, sexual y trata de personas con fines de explotación sexual </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04536942"/>
              </p:ext>
            </p:extLst>
          </p:nvPr>
        </p:nvGraphicFramePr>
        <p:xfrm>
          <a:off x="827088" y="1700213"/>
          <a:ext cx="7561262" cy="3197080"/>
        </p:xfrm>
        <a:graphic>
          <a:graphicData uri="http://schemas.openxmlformats.org/drawingml/2006/table">
            <a:tbl>
              <a:tblPr/>
              <a:tblGrid>
                <a:gridCol w="5400902"/>
                <a:gridCol w="2160360"/>
              </a:tblGrid>
              <a:tr h="596141">
                <a:tc>
                  <a:txBody>
                    <a:bodyPr/>
                    <a:lstStyle/>
                    <a:p>
                      <a:pPr fontAlgn="base">
                        <a:lnSpc>
                          <a:spcPct val="115000"/>
                        </a:lnSpc>
                        <a:spcAft>
                          <a:spcPts val="0"/>
                        </a:spcAft>
                      </a:pPr>
                      <a:r>
                        <a:rPr lang="es-CL" sz="1600" b="1" kern="1200" dirty="0">
                          <a:solidFill>
                            <a:srgbClr val="000000"/>
                          </a:solidFill>
                          <a:effectLst/>
                          <a:latin typeface="Arial"/>
                          <a:ea typeface="Times New Roman"/>
                          <a:cs typeface="Times New Roman"/>
                        </a:rPr>
                        <a:t>Estadísticas de violencia  contra la mujer</a:t>
                      </a:r>
                      <a:endParaRPr lang="es-ES" sz="1600" dirty="0">
                        <a:effectLst/>
                        <a:latin typeface="Calibri"/>
                        <a:ea typeface="Calibri"/>
                        <a:cs typeface="Times New Roman"/>
                      </a:endParaRPr>
                    </a:p>
                  </a:txBody>
                  <a:tcPr marL="26671" marR="26671" marT="63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CDE5"/>
                    </a:solidFill>
                  </a:tcPr>
                </a:tc>
                <a:tc>
                  <a:txBody>
                    <a:bodyPr/>
                    <a:lstStyle/>
                    <a:p>
                      <a:pPr fontAlgn="base">
                        <a:lnSpc>
                          <a:spcPct val="115000"/>
                        </a:lnSpc>
                        <a:spcAft>
                          <a:spcPts val="0"/>
                        </a:spcAft>
                      </a:pPr>
                      <a:r>
                        <a:rPr lang="es-CL" sz="1600" b="1" kern="1200" dirty="0">
                          <a:solidFill>
                            <a:srgbClr val="000000"/>
                          </a:solidFill>
                          <a:effectLst/>
                          <a:latin typeface="Arial"/>
                          <a:ea typeface="Times New Roman"/>
                          <a:cs typeface="Times New Roman"/>
                        </a:rPr>
                        <a:t>Total</a:t>
                      </a:r>
                      <a:r>
                        <a:rPr lang="es-CL" sz="1600" b="1" u="sng" kern="1200" dirty="0">
                          <a:solidFill>
                            <a:srgbClr val="000000"/>
                          </a:solidFill>
                          <a:effectLst/>
                          <a:latin typeface="Arial"/>
                          <a:ea typeface="Times New Roman"/>
                          <a:cs typeface="Times New Roman"/>
                          <a:hlinkClick r:id="rId2"/>
                        </a:rPr>
                        <a:t>adultos.as/total</a:t>
                      </a:r>
                      <a:r>
                        <a:rPr lang="es-CL" sz="1600" b="1" kern="1200" dirty="0">
                          <a:solidFill>
                            <a:srgbClr val="000000"/>
                          </a:solidFill>
                          <a:effectLst/>
                          <a:latin typeface="Arial"/>
                          <a:ea typeface="Times New Roman"/>
                          <a:cs typeface="Times New Roman"/>
                        </a:rPr>
                        <a:t> mujeres %</a:t>
                      </a:r>
                      <a:endParaRPr lang="es-ES" sz="1600" dirty="0">
                        <a:effectLst/>
                        <a:latin typeface="Calibri"/>
                        <a:ea typeface="Calibri"/>
                        <a:cs typeface="Times New Roman"/>
                      </a:endParaRPr>
                    </a:p>
                  </a:txBody>
                  <a:tcPr marL="26671" marR="26671" marT="63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CDE5"/>
                    </a:solidFill>
                  </a:tcPr>
                </a:tc>
              </a:tr>
              <a:tr h="386144">
                <a:tc>
                  <a:txBody>
                    <a:bodyPr/>
                    <a:lstStyle/>
                    <a:p>
                      <a:pPr fontAlgn="base">
                        <a:lnSpc>
                          <a:spcPct val="115000"/>
                        </a:lnSpc>
                        <a:spcAft>
                          <a:spcPts val="0"/>
                        </a:spcAft>
                      </a:pPr>
                      <a:r>
                        <a:rPr lang="es-CL" sz="1600" b="1" kern="1200" dirty="0">
                          <a:solidFill>
                            <a:srgbClr val="000000"/>
                          </a:solidFill>
                          <a:effectLst/>
                          <a:latin typeface="Arial"/>
                          <a:ea typeface="Times New Roman"/>
                          <a:cs typeface="Times New Roman"/>
                        </a:rPr>
                        <a:t>Victimas delitos sexuales torales: mujeres y niñas</a:t>
                      </a:r>
                      <a:endParaRPr lang="es-ES" sz="1600" dirty="0">
                        <a:effectLst/>
                        <a:latin typeface="Calibri"/>
                        <a:ea typeface="Calibri"/>
                        <a:cs typeface="Times New Roman"/>
                      </a:endParaRPr>
                    </a:p>
                  </a:txBody>
                  <a:tcPr marL="26671" marR="26671" marT="63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ase">
                        <a:lnSpc>
                          <a:spcPct val="115000"/>
                        </a:lnSpc>
                        <a:spcAft>
                          <a:spcPts val="0"/>
                        </a:spcAft>
                      </a:pPr>
                      <a:r>
                        <a:rPr lang="es-CL" sz="1600" b="1" kern="1200">
                          <a:solidFill>
                            <a:srgbClr val="000000"/>
                          </a:solidFill>
                          <a:effectLst/>
                          <a:latin typeface="Arial"/>
                          <a:ea typeface="Times New Roman"/>
                          <a:cs typeface="Times New Roman"/>
                        </a:rPr>
                        <a:t>83%</a:t>
                      </a:r>
                      <a:endParaRPr lang="es-ES" sz="1600">
                        <a:effectLst/>
                        <a:latin typeface="Calibri"/>
                        <a:ea typeface="Calibri"/>
                        <a:cs typeface="Times New Roman"/>
                      </a:endParaRPr>
                    </a:p>
                  </a:txBody>
                  <a:tcPr marL="26671" marR="26671" marT="63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415">
                <a:tc>
                  <a:txBody>
                    <a:bodyPr/>
                    <a:lstStyle/>
                    <a:p>
                      <a:pPr fontAlgn="base">
                        <a:lnSpc>
                          <a:spcPct val="115000"/>
                        </a:lnSpc>
                        <a:spcAft>
                          <a:spcPts val="0"/>
                        </a:spcAft>
                      </a:pPr>
                      <a:r>
                        <a:rPr lang="es-CL" sz="1600" b="1" kern="1200" dirty="0">
                          <a:solidFill>
                            <a:srgbClr val="000000"/>
                          </a:solidFill>
                          <a:effectLst/>
                          <a:latin typeface="Arial"/>
                          <a:ea typeface="Times New Roman"/>
                          <a:cs typeface="Times New Roman"/>
                        </a:rPr>
                        <a:t>Víctimas de delitos sexuales adultas: Mujeres </a:t>
                      </a:r>
                      <a:endParaRPr lang="es-ES" sz="1600" dirty="0">
                        <a:effectLst/>
                        <a:latin typeface="Calibri"/>
                        <a:ea typeface="Calibri"/>
                        <a:cs typeface="Times New Roman"/>
                      </a:endParaRPr>
                    </a:p>
                  </a:txBody>
                  <a:tcPr marL="26671" marR="26671" marT="63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ase">
                        <a:lnSpc>
                          <a:spcPct val="115000"/>
                        </a:lnSpc>
                        <a:spcAft>
                          <a:spcPts val="0"/>
                        </a:spcAft>
                      </a:pPr>
                      <a:r>
                        <a:rPr lang="es-CL" sz="1600" b="1" kern="1200">
                          <a:solidFill>
                            <a:srgbClr val="000000"/>
                          </a:solidFill>
                          <a:effectLst/>
                          <a:latin typeface="Arial"/>
                          <a:ea typeface="Times New Roman"/>
                          <a:cs typeface="Times New Roman"/>
                        </a:rPr>
                        <a:t>90%</a:t>
                      </a:r>
                      <a:endParaRPr lang="es-ES" sz="1600">
                        <a:effectLst/>
                        <a:latin typeface="Calibri"/>
                        <a:ea typeface="Calibri"/>
                        <a:cs typeface="Times New Roman"/>
                      </a:endParaRPr>
                    </a:p>
                  </a:txBody>
                  <a:tcPr marL="26671" marR="26671" marT="63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32">
                <a:tc>
                  <a:txBody>
                    <a:bodyPr/>
                    <a:lstStyle/>
                    <a:p>
                      <a:pPr fontAlgn="base">
                        <a:lnSpc>
                          <a:spcPct val="115000"/>
                        </a:lnSpc>
                        <a:spcAft>
                          <a:spcPts val="0"/>
                        </a:spcAft>
                      </a:pPr>
                      <a:r>
                        <a:rPr lang="es-CL" sz="1600" b="1" kern="1200" dirty="0">
                          <a:solidFill>
                            <a:srgbClr val="000000"/>
                          </a:solidFill>
                          <a:effectLst/>
                          <a:latin typeface="Arial"/>
                          <a:ea typeface="Times New Roman"/>
                          <a:cs typeface="Times New Roman"/>
                        </a:rPr>
                        <a:t>Víctimas de delitos sexuales NNA: niñas</a:t>
                      </a:r>
                      <a:endParaRPr lang="es-ES" sz="1600" dirty="0">
                        <a:effectLst/>
                        <a:latin typeface="Calibri"/>
                        <a:ea typeface="Calibri"/>
                        <a:cs typeface="Times New Roman"/>
                      </a:endParaRPr>
                    </a:p>
                  </a:txBody>
                  <a:tcPr marL="26671" marR="26671" marT="63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ase">
                        <a:lnSpc>
                          <a:spcPct val="115000"/>
                        </a:lnSpc>
                        <a:spcAft>
                          <a:spcPts val="0"/>
                        </a:spcAft>
                      </a:pPr>
                      <a:r>
                        <a:rPr lang="es-CL" sz="1600" b="1" kern="1200" dirty="0" smtClean="0">
                          <a:solidFill>
                            <a:srgbClr val="000000"/>
                          </a:solidFill>
                          <a:effectLst/>
                          <a:latin typeface="Arial"/>
                          <a:ea typeface="Times New Roman"/>
                          <a:cs typeface="Times New Roman"/>
                        </a:rPr>
                        <a:t>70%</a:t>
                      </a:r>
                      <a:r>
                        <a:rPr lang="es-CL" sz="1600" b="1" kern="1200" dirty="0">
                          <a:solidFill>
                            <a:srgbClr val="000000"/>
                          </a:solidFill>
                          <a:effectLst/>
                          <a:latin typeface="Arial"/>
                          <a:ea typeface="Times New Roman"/>
                          <a:cs typeface="Times New Roman"/>
                        </a:rPr>
                        <a:t> </a:t>
                      </a:r>
                      <a:endParaRPr lang="es-ES" sz="1600" dirty="0">
                        <a:effectLst/>
                        <a:latin typeface="Calibri"/>
                        <a:ea typeface="Calibri"/>
                        <a:cs typeface="Times New Roman"/>
                      </a:endParaRPr>
                    </a:p>
                  </a:txBody>
                  <a:tcPr marL="26671" marR="26671" marT="63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944">
                <a:tc>
                  <a:txBody>
                    <a:bodyPr/>
                    <a:lstStyle/>
                    <a:p>
                      <a:pPr fontAlgn="base">
                        <a:lnSpc>
                          <a:spcPct val="115000"/>
                        </a:lnSpc>
                        <a:spcAft>
                          <a:spcPts val="0"/>
                        </a:spcAft>
                      </a:pPr>
                      <a:r>
                        <a:rPr lang="es-CL" sz="1600" b="1" kern="1200" dirty="0">
                          <a:solidFill>
                            <a:srgbClr val="000000"/>
                          </a:solidFill>
                          <a:effectLst/>
                          <a:latin typeface="Arial"/>
                          <a:ea typeface="Times New Roman"/>
                          <a:cs typeface="Times New Roman"/>
                        </a:rPr>
                        <a:t>Víctimas delitos sexuales con marca VIF</a:t>
                      </a:r>
                      <a:endParaRPr lang="es-ES" sz="1600" dirty="0">
                        <a:effectLst/>
                        <a:latin typeface="Calibri"/>
                        <a:ea typeface="Calibri"/>
                        <a:cs typeface="Times New Roman"/>
                      </a:endParaRPr>
                    </a:p>
                  </a:txBody>
                  <a:tcPr marL="26671" marR="26671" marT="63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ase">
                        <a:lnSpc>
                          <a:spcPct val="115000"/>
                        </a:lnSpc>
                        <a:spcAft>
                          <a:spcPts val="0"/>
                        </a:spcAft>
                      </a:pPr>
                      <a:r>
                        <a:rPr lang="es-CL" sz="1600" b="1" kern="1200" dirty="0">
                          <a:solidFill>
                            <a:srgbClr val="000000"/>
                          </a:solidFill>
                          <a:effectLst/>
                          <a:latin typeface="Arial"/>
                          <a:ea typeface="Times New Roman"/>
                          <a:cs typeface="Times New Roman"/>
                        </a:rPr>
                        <a:t>96%</a:t>
                      </a:r>
                      <a:endParaRPr lang="es-ES" sz="1600" dirty="0">
                        <a:effectLst/>
                        <a:latin typeface="Calibri"/>
                        <a:ea typeface="Calibri"/>
                        <a:cs typeface="Times New Roman"/>
                      </a:endParaRPr>
                    </a:p>
                    <a:p>
                      <a:pPr fontAlgn="base">
                        <a:lnSpc>
                          <a:spcPct val="115000"/>
                        </a:lnSpc>
                        <a:spcAft>
                          <a:spcPts val="0"/>
                        </a:spcAft>
                      </a:pPr>
                      <a:r>
                        <a:rPr lang="es-CL" sz="1600" b="1" kern="1200" dirty="0">
                          <a:solidFill>
                            <a:srgbClr val="000000"/>
                          </a:solidFill>
                          <a:effectLst/>
                          <a:latin typeface="Arial"/>
                          <a:ea typeface="Times New Roman"/>
                          <a:cs typeface="Times New Roman"/>
                        </a:rPr>
                        <a:t> </a:t>
                      </a:r>
                      <a:endParaRPr lang="es-ES" sz="1600" dirty="0">
                        <a:effectLst/>
                        <a:latin typeface="Calibri"/>
                        <a:ea typeface="Calibri"/>
                        <a:cs typeface="Times New Roman"/>
                      </a:endParaRPr>
                    </a:p>
                  </a:txBody>
                  <a:tcPr marL="26671" marR="26671" marT="63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243">
                <a:tc>
                  <a:txBody>
                    <a:bodyPr/>
                    <a:lstStyle/>
                    <a:p>
                      <a:pPr fontAlgn="base">
                        <a:lnSpc>
                          <a:spcPct val="115000"/>
                        </a:lnSpc>
                        <a:spcAft>
                          <a:spcPts val="0"/>
                        </a:spcAft>
                      </a:pPr>
                      <a:r>
                        <a:rPr lang="es-CL" sz="1600" b="1" kern="1200">
                          <a:solidFill>
                            <a:srgbClr val="000000"/>
                          </a:solidFill>
                          <a:effectLst/>
                          <a:latin typeface="Arial"/>
                          <a:ea typeface="Times New Roman"/>
                          <a:cs typeface="Times New Roman"/>
                        </a:rPr>
                        <a:t>Denuncias víctimas de VIF</a:t>
                      </a:r>
                      <a:endParaRPr lang="es-ES" sz="1600">
                        <a:effectLst/>
                        <a:latin typeface="Calibri"/>
                        <a:ea typeface="Calibri"/>
                        <a:cs typeface="Times New Roman"/>
                      </a:endParaRPr>
                    </a:p>
                  </a:txBody>
                  <a:tcPr marL="26671" marR="26671" marT="63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ase">
                        <a:lnSpc>
                          <a:spcPct val="115000"/>
                        </a:lnSpc>
                        <a:spcAft>
                          <a:spcPts val="0"/>
                        </a:spcAft>
                      </a:pPr>
                      <a:r>
                        <a:rPr lang="es-CL" sz="1600" b="1" kern="1200" dirty="0">
                          <a:solidFill>
                            <a:srgbClr val="000000"/>
                          </a:solidFill>
                          <a:effectLst/>
                          <a:latin typeface="Arial"/>
                          <a:ea typeface="Times New Roman"/>
                          <a:cs typeface="Times New Roman"/>
                        </a:rPr>
                        <a:t> 89% mujeres </a:t>
                      </a:r>
                      <a:endParaRPr lang="es-ES" sz="1600" dirty="0">
                        <a:effectLst/>
                        <a:latin typeface="Calibri"/>
                        <a:ea typeface="Calibri"/>
                        <a:cs typeface="Times New Roman"/>
                      </a:endParaRPr>
                    </a:p>
                  </a:txBody>
                  <a:tcPr marL="26671" marR="26671" marT="63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319">
                <a:tc>
                  <a:txBody>
                    <a:bodyPr/>
                    <a:lstStyle/>
                    <a:p>
                      <a:pPr fontAlgn="base">
                        <a:lnSpc>
                          <a:spcPct val="115000"/>
                        </a:lnSpc>
                        <a:spcAft>
                          <a:spcPts val="0"/>
                        </a:spcAft>
                      </a:pPr>
                      <a:r>
                        <a:rPr lang="es-CL" sz="1600" b="1" kern="1200">
                          <a:solidFill>
                            <a:srgbClr val="000000"/>
                          </a:solidFill>
                          <a:effectLst/>
                          <a:latin typeface="Arial"/>
                          <a:ea typeface="Times New Roman"/>
                          <a:cs typeface="Times New Roman"/>
                        </a:rPr>
                        <a:t>Trata de personas con fines de explotación sexual </a:t>
                      </a:r>
                      <a:endParaRPr lang="es-ES" sz="1600">
                        <a:effectLst/>
                        <a:latin typeface="Calibri"/>
                        <a:ea typeface="Calibri"/>
                        <a:cs typeface="Times New Roman"/>
                      </a:endParaRPr>
                    </a:p>
                  </a:txBody>
                  <a:tcPr marL="26671" marR="26671" marT="63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ase">
                        <a:lnSpc>
                          <a:spcPct val="115000"/>
                        </a:lnSpc>
                        <a:spcAft>
                          <a:spcPts val="0"/>
                        </a:spcAft>
                      </a:pPr>
                      <a:r>
                        <a:rPr lang="es-CL" sz="1600" b="1" kern="1200" dirty="0">
                          <a:solidFill>
                            <a:srgbClr val="000000"/>
                          </a:solidFill>
                          <a:effectLst/>
                          <a:latin typeface="Arial"/>
                          <a:ea typeface="Times New Roman"/>
                          <a:cs typeface="Times New Roman"/>
                        </a:rPr>
                        <a:t>94,7% mujeres </a:t>
                      </a:r>
                      <a:endParaRPr lang="es-ES" sz="1600" dirty="0">
                        <a:effectLst/>
                        <a:latin typeface="Calibri"/>
                        <a:ea typeface="Calibri"/>
                        <a:cs typeface="Times New Roman"/>
                      </a:endParaRPr>
                    </a:p>
                  </a:txBody>
                  <a:tcPr marL="26671" marR="26671" marT="63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Rectángulo 1"/>
          <p:cNvSpPr/>
          <p:nvPr/>
        </p:nvSpPr>
        <p:spPr>
          <a:xfrm>
            <a:off x="2267744" y="5877272"/>
            <a:ext cx="6732240" cy="830997"/>
          </a:xfrm>
          <a:prstGeom prst="rect">
            <a:avLst/>
          </a:prstGeom>
        </p:spPr>
        <p:txBody>
          <a:bodyPr wrap="square">
            <a:spAutoFit/>
          </a:bodyPr>
          <a:lstStyle/>
          <a:p>
            <a:pPr algn="just"/>
            <a:r>
              <a:rPr lang="es-ES" sz="1200" b="1" i="1" dirty="0">
                <a:solidFill>
                  <a:srgbClr val="666666"/>
                </a:solidFill>
                <a:latin typeface="Verdana" panose="020B0604030504040204" pitchFamily="34" charset="0"/>
              </a:rPr>
              <a:t>El Servicio Civil publica estudio descriptivo de la situación de los servicios públicos en materia </a:t>
            </a:r>
            <a:r>
              <a:rPr lang="es-ES" sz="1200" b="1" i="1" u="sng" dirty="0">
                <a:latin typeface="Verdana" panose="020B0604030504040204" pitchFamily="34" charset="0"/>
              </a:rPr>
              <a:t>de prevención y tratamiento del acoso laboral y sexual</a:t>
            </a:r>
            <a:r>
              <a:rPr lang="es-ES" sz="1200" b="1" i="1" dirty="0">
                <a:solidFill>
                  <a:srgbClr val="666666"/>
                </a:solidFill>
                <a:latin typeface="Verdana" panose="020B0604030504040204" pitchFamily="34" charset="0"/>
              </a:rPr>
              <a:t>, consolidando por primera vez estadísticas respecto de casos </a:t>
            </a:r>
            <a:r>
              <a:rPr lang="es-ES" sz="1200" b="1" i="1" dirty="0" smtClean="0">
                <a:solidFill>
                  <a:srgbClr val="666666"/>
                </a:solidFill>
                <a:latin typeface="Verdana" panose="020B0604030504040204" pitchFamily="34" charset="0"/>
              </a:rPr>
              <a:t>denunciados, 2013.</a:t>
            </a:r>
            <a:endParaRPr lang="es-ES" sz="1200" b="0" i="0" dirty="0">
              <a:solidFill>
                <a:srgbClr val="666666"/>
              </a:solidFill>
              <a:effectLst/>
              <a:latin typeface="Verdana" panose="020B0604030504040204" pitchFamily="34" charset="0"/>
            </a:endParaRPr>
          </a:p>
        </p:txBody>
      </p:sp>
    </p:spTree>
    <p:extLst>
      <p:ext uri="{BB962C8B-B14F-4D97-AF65-F5344CB8AC3E}">
        <p14:creationId xmlns:p14="http://schemas.microsoft.com/office/powerpoint/2010/main" val="2578027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40000"/>
              <a:lumOff val="60000"/>
            </a:schemeClr>
          </a:solidFill>
        </p:spPr>
        <p:txBody>
          <a:bodyPr rtlCol="0">
            <a:normAutofit/>
          </a:bodyPr>
          <a:lstStyle/>
          <a:p>
            <a:pPr fontAlgn="auto">
              <a:spcAft>
                <a:spcPts val="0"/>
              </a:spcAft>
              <a:defRPr/>
            </a:pPr>
            <a:r>
              <a:rPr lang="es-ES" dirty="0" smtClean="0"/>
              <a:t>Estándar Internacional de VCM y legislación chilena  </a:t>
            </a:r>
            <a:endParaRPr lang="es-ES" dirty="0"/>
          </a:p>
        </p:txBody>
      </p:sp>
      <p:graphicFrame>
        <p:nvGraphicFramePr>
          <p:cNvPr id="12" name="3 Marcador de contenido"/>
          <p:cNvGraphicFramePr>
            <a:graphicFrameLocks/>
          </p:cNvGraphicFramePr>
          <p:nvPr>
            <p:extLst>
              <p:ext uri="{D42A27DB-BD31-4B8C-83A1-F6EECF244321}">
                <p14:modId xmlns:p14="http://schemas.microsoft.com/office/powerpoint/2010/main" val="1691413134"/>
              </p:ext>
            </p:extLst>
          </p:nvPr>
        </p:nvGraphicFramePr>
        <p:xfrm>
          <a:off x="457200" y="1700808"/>
          <a:ext cx="7930505" cy="4802124"/>
        </p:xfrm>
        <a:graphic>
          <a:graphicData uri="http://schemas.openxmlformats.org/drawingml/2006/table">
            <a:tbl>
              <a:tblPr firstRow="1" firstCol="1" bandRow="1"/>
              <a:tblGrid>
                <a:gridCol w="7930505"/>
              </a:tblGrid>
              <a:tr h="3384649">
                <a:tc>
                  <a:txBody>
                    <a:bodyPr/>
                    <a:lstStyle/>
                    <a:p>
                      <a:pPr marL="342900" indent="-342900" algn="just">
                        <a:lnSpc>
                          <a:spcPct val="115000"/>
                        </a:lnSpc>
                        <a:spcAft>
                          <a:spcPts val="0"/>
                        </a:spcAft>
                        <a:buFont typeface="Wingdings" panose="05000000000000000000" pitchFamily="2" charset="2"/>
                        <a:buChar char="q"/>
                      </a:pPr>
                      <a:r>
                        <a:rPr lang="es-CL" sz="2000" b="1" u="sng" baseline="0" dirty="0" smtClean="0">
                          <a:effectLst/>
                          <a:latin typeface="Calibri"/>
                          <a:ea typeface="Calibri"/>
                          <a:cs typeface="Times New Roman"/>
                        </a:rPr>
                        <a:t>Una </a:t>
                      </a:r>
                      <a:r>
                        <a:rPr lang="es-CL" sz="2000" b="1" u="sng" baseline="0" dirty="0" smtClean="0">
                          <a:effectLst/>
                          <a:latin typeface="Calibri"/>
                          <a:ea typeface="Calibri"/>
                          <a:cs typeface="Times New Roman"/>
                        </a:rPr>
                        <a:t>ley de VIF para explicar y dar respuesta a la VCM</a:t>
                      </a:r>
                    </a:p>
                    <a:p>
                      <a:pPr marL="342900" indent="-342900" algn="just">
                        <a:lnSpc>
                          <a:spcPct val="115000"/>
                        </a:lnSpc>
                        <a:spcAft>
                          <a:spcPts val="0"/>
                        </a:spcAft>
                        <a:buFontTx/>
                        <a:buChar char="-"/>
                      </a:pPr>
                      <a:r>
                        <a:rPr lang="es-CL" sz="2000" b="0" baseline="0" dirty="0" smtClean="0">
                          <a:effectLst/>
                          <a:latin typeface="Calibri"/>
                          <a:ea typeface="Calibri"/>
                          <a:cs typeface="Times New Roman"/>
                        </a:rPr>
                        <a:t>Ubica a la mujer sólo en la familia</a:t>
                      </a:r>
                    </a:p>
                    <a:p>
                      <a:pPr marL="342900" indent="-342900" algn="just">
                        <a:lnSpc>
                          <a:spcPct val="115000"/>
                        </a:lnSpc>
                        <a:spcAft>
                          <a:spcPts val="0"/>
                        </a:spcAft>
                        <a:buFontTx/>
                        <a:buChar char="-"/>
                      </a:pPr>
                      <a:r>
                        <a:rPr lang="es-CL" sz="2000" b="0" baseline="0" dirty="0" smtClean="0">
                          <a:effectLst/>
                          <a:latin typeface="Calibri"/>
                          <a:ea typeface="Calibri"/>
                          <a:cs typeface="Times New Roman"/>
                        </a:rPr>
                        <a:t>Otorga una perspectiva de la VCM, incluso en esos </a:t>
                      </a:r>
                      <a:r>
                        <a:rPr lang="es-CL" sz="2000" b="0" baseline="0" dirty="0" smtClean="0">
                          <a:effectLst/>
                          <a:latin typeface="Calibri"/>
                          <a:ea typeface="Calibri"/>
                          <a:cs typeface="Times New Roman"/>
                        </a:rPr>
                        <a:t>casos</a:t>
                      </a:r>
                    </a:p>
                    <a:p>
                      <a:pPr marL="342900" indent="-342900" algn="just">
                        <a:lnSpc>
                          <a:spcPct val="115000"/>
                        </a:lnSpc>
                        <a:spcAft>
                          <a:spcPts val="0"/>
                        </a:spcAft>
                        <a:buFontTx/>
                        <a:buChar char="-"/>
                      </a:pPr>
                      <a:r>
                        <a:rPr lang="es-CL" sz="2000" b="0" baseline="0" dirty="0" smtClean="0">
                          <a:effectLst/>
                          <a:latin typeface="Calibri"/>
                          <a:ea typeface="Calibri"/>
                          <a:cs typeface="Times New Roman"/>
                        </a:rPr>
                        <a:t>Ley Marco</a:t>
                      </a:r>
                    </a:p>
                    <a:p>
                      <a:pPr marL="342900" indent="-342900" algn="just">
                        <a:lnSpc>
                          <a:spcPct val="115000"/>
                        </a:lnSpc>
                        <a:spcAft>
                          <a:spcPts val="0"/>
                        </a:spcAft>
                        <a:buFont typeface="Wingdings" panose="05000000000000000000" pitchFamily="2" charset="2"/>
                        <a:buChar char="q"/>
                      </a:pPr>
                      <a:endParaRPr lang="es-CL" sz="2000" b="0" baseline="0" dirty="0" smtClean="0">
                        <a:effectLst/>
                        <a:latin typeface="Calibri"/>
                        <a:ea typeface="Calibri"/>
                        <a:cs typeface="Times New Roman"/>
                      </a:endParaRPr>
                    </a:p>
                    <a:p>
                      <a:pPr marL="342900" indent="-342900" algn="just">
                        <a:lnSpc>
                          <a:spcPct val="115000"/>
                        </a:lnSpc>
                        <a:spcAft>
                          <a:spcPts val="0"/>
                        </a:spcAft>
                        <a:buFont typeface="Wingdings" panose="05000000000000000000" pitchFamily="2" charset="2"/>
                        <a:buChar char="q"/>
                      </a:pPr>
                      <a:r>
                        <a:rPr lang="es-CL" sz="2000" b="1" u="sng" baseline="0" dirty="0" smtClean="0">
                          <a:effectLst/>
                          <a:latin typeface="Calibri"/>
                          <a:ea typeface="Calibri"/>
                          <a:cs typeface="Times New Roman"/>
                        </a:rPr>
                        <a:t>Otras manifestaciones de la VCM </a:t>
                      </a:r>
                    </a:p>
                    <a:p>
                      <a:pPr marL="342900" indent="-342900" algn="just">
                        <a:lnSpc>
                          <a:spcPct val="115000"/>
                        </a:lnSpc>
                        <a:spcAft>
                          <a:spcPts val="0"/>
                        </a:spcAft>
                        <a:buFontTx/>
                        <a:buChar char="-"/>
                      </a:pPr>
                      <a:r>
                        <a:rPr lang="es-CL" sz="2000" b="0" baseline="0" dirty="0" err="1" smtClean="0">
                          <a:effectLst/>
                          <a:latin typeface="Calibri"/>
                          <a:ea typeface="Calibri"/>
                          <a:cs typeface="Times New Roman"/>
                        </a:rPr>
                        <a:t>Femicidio</a:t>
                      </a:r>
                      <a:endParaRPr lang="es-CL" sz="2000" b="0" baseline="0" dirty="0" smtClean="0">
                        <a:effectLst/>
                        <a:latin typeface="Calibri"/>
                        <a:ea typeface="Calibri"/>
                        <a:cs typeface="Times New Roman"/>
                      </a:endParaRPr>
                    </a:p>
                    <a:p>
                      <a:pPr marL="342900" indent="-342900" algn="just">
                        <a:lnSpc>
                          <a:spcPct val="115000"/>
                        </a:lnSpc>
                        <a:spcAft>
                          <a:spcPts val="0"/>
                        </a:spcAft>
                        <a:buFontTx/>
                        <a:buChar char="-"/>
                      </a:pPr>
                      <a:r>
                        <a:rPr lang="es-CL" sz="2000" b="0" baseline="0" dirty="0" smtClean="0">
                          <a:effectLst/>
                          <a:latin typeface="Calibri"/>
                          <a:ea typeface="Calibri"/>
                          <a:cs typeface="Times New Roman"/>
                        </a:rPr>
                        <a:t>Violencia sexual</a:t>
                      </a:r>
                    </a:p>
                    <a:p>
                      <a:pPr marL="342900" indent="-342900" algn="just">
                        <a:lnSpc>
                          <a:spcPct val="115000"/>
                        </a:lnSpc>
                        <a:spcAft>
                          <a:spcPts val="0"/>
                        </a:spcAft>
                        <a:buFontTx/>
                        <a:buChar char="-"/>
                      </a:pPr>
                      <a:r>
                        <a:rPr lang="es-CL" sz="2000" b="0" baseline="0" dirty="0" smtClean="0">
                          <a:effectLst/>
                          <a:latin typeface="Calibri"/>
                          <a:ea typeface="Calibri"/>
                          <a:cs typeface="Times New Roman"/>
                        </a:rPr>
                        <a:t>Acoso sexual</a:t>
                      </a:r>
                    </a:p>
                    <a:p>
                      <a:pPr marL="342900" indent="-342900" algn="just">
                        <a:lnSpc>
                          <a:spcPct val="115000"/>
                        </a:lnSpc>
                        <a:spcAft>
                          <a:spcPts val="0"/>
                        </a:spcAft>
                        <a:buFontTx/>
                        <a:buChar char="-"/>
                      </a:pPr>
                      <a:r>
                        <a:rPr lang="es-CL" sz="2000" b="0" baseline="0" dirty="0" smtClean="0">
                          <a:effectLst/>
                          <a:latin typeface="Calibri"/>
                          <a:ea typeface="Calibri"/>
                          <a:cs typeface="Times New Roman"/>
                        </a:rPr>
                        <a:t>Lesiones, daño</a:t>
                      </a:r>
                    </a:p>
                    <a:p>
                      <a:pPr marL="342900" indent="-342900" algn="just">
                        <a:lnSpc>
                          <a:spcPct val="115000"/>
                        </a:lnSpc>
                        <a:spcAft>
                          <a:spcPts val="0"/>
                        </a:spcAft>
                        <a:buFontTx/>
                        <a:buChar char="-"/>
                      </a:pPr>
                      <a:r>
                        <a:rPr lang="es-CL" sz="2000" b="0" baseline="0" dirty="0" smtClean="0">
                          <a:effectLst/>
                          <a:latin typeface="Calibri"/>
                          <a:ea typeface="Calibri"/>
                          <a:cs typeface="Times New Roman"/>
                        </a:rPr>
                        <a:t>Trata de personas y trafico ilícito de migrantes</a:t>
                      </a:r>
                    </a:p>
                    <a:p>
                      <a:pPr marL="342900" marR="0" indent="-342900" algn="just" defTabSz="914400" rtl="0" eaLnBrk="1" fontAlgn="auto" latinLnBrk="0" hangingPunct="1">
                        <a:lnSpc>
                          <a:spcPct val="115000"/>
                        </a:lnSpc>
                        <a:spcBef>
                          <a:spcPts val="0"/>
                        </a:spcBef>
                        <a:spcAft>
                          <a:spcPts val="0"/>
                        </a:spcAft>
                        <a:buClrTx/>
                        <a:buSzTx/>
                        <a:buFontTx/>
                        <a:buChar char="-"/>
                        <a:tabLst/>
                        <a:defRPr/>
                      </a:pPr>
                      <a:r>
                        <a:rPr lang="es-ES" sz="1600" b="1" kern="1200" dirty="0" smtClean="0">
                          <a:solidFill>
                            <a:schemeClr val="tx1"/>
                          </a:solidFill>
                          <a:effectLst/>
                          <a:latin typeface="+mn-lt"/>
                          <a:ea typeface="+mn-ea"/>
                          <a:cs typeface="+mn-cs"/>
                        </a:rPr>
                        <a:t>Acción de no Discriminación Arbitraria </a:t>
                      </a:r>
                      <a:r>
                        <a:rPr lang="es-ES" sz="1600" b="0" kern="1200" dirty="0" smtClean="0">
                          <a:solidFill>
                            <a:schemeClr val="tx1"/>
                          </a:solidFill>
                          <a:effectLst/>
                          <a:latin typeface="+mn-lt"/>
                          <a:ea typeface="+mn-ea"/>
                          <a:cs typeface="+mn-cs"/>
                        </a:rPr>
                        <a:t>(</a:t>
                      </a:r>
                      <a:r>
                        <a:rPr lang="es-ES" sz="1800" b="0" kern="1200" dirty="0" smtClean="0">
                          <a:solidFill>
                            <a:schemeClr val="tx1"/>
                          </a:solidFill>
                          <a:effectLst/>
                          <a:latin typeface="+mn-lt"/>
                          <a:ea typeface="+mn-ea"/>
                          <a:cs typeface="+mn-cs"/>
                        </a:rPr>
                        <a:t>el sexo, la orientación sexual, la identidad de género)</a:t>
                      </a:r>
                    </a:p>
                    <a:p>
                      <a:pPr marL="342900" marR="0" indent="-342900" algn="just" defTabSz="914400" rtl="0" eaLnBrk="1" fontAlgn="auto" latinLnBrk="0" hangingPunct="1">
                        <a:lnSpc>
                          <a:spcPct val="115000"/>
                        </a:lnSpc>
                        <a:spcBef>
                          <a:spcPts val="0"/>
                        </a:spcBef>
                        <a:spcAft>
                          <a:spcPts val="0"/>
                        </a:spcAft>
                        <a:buClrTx/>
                        <a:buSzTx/>
                        <a:buFontTx/>
                        <a:buChar char="-"/>
                        <a:tabLst/>
                        <a:defRPr/>
                      </a:pPr>
                      <a:r>
                        <a:rPr lang="es-ES" sz="1800" b="0" kern="1200" dirty="0" smtClean="0">
                          <a:solidFill>
                            <a:schemeClr val="tx1"/>
                          </a:solidFill>
                          <a:effectLst/>
                          <a:latin typeface="+mn-lt"/>
                          <a:ea typeface="+mn-ea"/>
                          <a:cs typeface="+mn-cs"/>
                        </a:rPr>
                        <a:t>Otras </a:t>
                      </a:r>
                      <a:endParaRPr lang="es-CL" sz="2000" b="0" baseline="0" dirty="0" smtClean="0">
                        <a:effectLst/>
                        <a:latin typeface="Calibri"/>
                        <a:ea typeface="Calibri"/>
                        <a:cs typeface="Times New Roman"/>
                      </a:endParaRPr>
                    </a:p>
                  </a:txBody>
                  <a:tcPr marL="63973" marR="63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bl>
          </a:graphicData>
        </a:graphic>
      </p:graphicFrame>
      <p:pic>
        <p:nvPicPr>
          <p:cNvPr id="44041"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33830" y="2060848"/>
            <a:ext cx="2195736"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945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6704" y="188640"/>
            <a:ext cx="8363272" cy="1201439"/>
          </a:xfrm>
          <a:solidFill>
            <a:schemeClr val="accent1">
              <a:lumMod val="20000"/>
              <a:lumOff val="80000"/>
            </a:schemeClr>
          </a:solidFill>
        </p:spPr>
        <p:txBody>
          <a:bodyPr/>
          <a:lstStyle/>
          <a:p>
            <a:r>
              <a:rPr lang="es-ES" sz="2400" dirty="0" smtClean="0"/>
              <a:t>Incorporación </a:t>
            </a:r>
            <a:r>
              <a:rPr lang="es-ES" sz="2400" dirty="0"/>
              <a:t>de la perspectiva de género, promoción de iniciativa que colaboren a la igualdad entre hombres y mujeres</a:t>
            </a:r>
            <a:r>
              <a:rPr lang="es-ES" sz="2400" dirty="0" smtClean="0"/>
              <a:t>; partir por la  prevención y promoción</a:t>
            </a:r>
            <a:endParaRPr lang="es-ES" sz="2800" dirty="0"/>
          </a:p>
        </p:txBody>
      </p:sp>
      <p:sp>
        <p:nvSpPr>
          <p:cNvPr id="3" name="Marcador de contenido 2"/>
          <p:cNvSpPr>
            <a:spLocks noGrp="1"/>
          </p:cNvSpPr>
          <p:nvPr>
            <p:ph idx="1"/>
          </p:nvPr>
        </p:nvSpPr>
        <p:spPr>
          <a:xfrm>
            <a:off x="457200" y="1600200"/>
            <a:ext cx="8229600" cy="5257800"/>
          </a:xfrm>
        </p:spPr>
        <p:txBody>
          <a:bodyPr/>
          <a:lstStyle/>
          <a:p>
            <a:pPr marL="0" indent="0" algn="just">
              <a:buNone/>
            </a:pPr>
            <a:endParaRPr lang="es-ES" sz="1800" dirty="0" smtClean="0"/>
          </a:p>
          <a:p>
            <a:pPr marL="0" indent="0" algn="just">
              <a:buNone/>
            </a:pPr>
            <a:endParaRPr lang="es-ES" sz="1800" dirty="0"/>
          </a:p>
        </p:txBody>
      </p:sp>
      <p:sp>
        <p:nvSpPr>
          <p:cNvPr id="4" name="Marcador de número de diapositiva 3"/>
          <p:cNvSpPr>
            <a:spLocks noGrp="1"/>
          </p:cNvSpPr>
          <p:nvPr>
            <p:ph type="sldNum" sz="quarter" idx="12"/>
          </p:nvPr>
        </p:nvSpPr>
        <p:spPr/>
        <p:txBody>
          <a:bodyPr/>
          <a:lstStyle/>
          <a:p>
            <a:fld id="{0EF647D7-492B-BD44-9398-1E470FAA35B7}" type="slidenum">
              <a:rPr lang="es-ES" smtClean="0"/>
              <a:pPr/>
              <a:t>18</a:t>
            </a:fld>
            <a:endParaRPr lang="es-ES"/>
          </a:p>
        </p:txBody>
      </p:sp>
      <p:pic>
        <p:nvPicPr>
          <p:cNvPr id="5" name="Imagen 4"/>
          <p:cNvPicPr>
            <a:picLocks noChangeAspect="1"/>
          </p:cNvPicPr>
          <p:nvPr/>
        </p:nvPicPr>
        <p:blipFill>
          <a:blip r:embed="rId2"/>
          <a:stretch>
            <a:fillRect/>
          </a:stretch>
        </p:blipFill>
        <p:spPr>
          <a:xfrm>
            <a:off x="899592" y="1423973"/>
            <a:ext cx="7344816" cy="5121084"/>
          </a:xfrm>
          <a:prstGeom prst="rect">
            <a:avLst/>
          </a:prstGeom>
        </p:spPr>
      </p:pic>
    </p:spTree>
    <p:extLst>
      <p:ext uri="{BB962C8B-B14F-4D97-AF65-F5344CB8AC3E}">
        <p14:creationId xmlns:p14="http://schemas.microsoft.com/office/powerpoint/2010/main" val="3635376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5">
              <a:lumMod val="20000"/>
              <a:lumOff val="80000"/>
            </a:schemeClr>
          </a:solidFill>
        </p:spPr>
        <p:txBody>
          <a:bodyPr/>
          <a:lstStyle/>
          <a:p>
            <a:r>
              <a:rPr lang="es-CL" dirty="0" smtClean="0"/>
              <a:t>Resolución 1325 (2000)</a:t>
            </a:r>
            <a:endParaRPr lang="es-CL" dirty="0"/>
          </a:p>
        </p:txBody>
      </p:sp>
      <p:sp>
        <p:nvSpPr>
          <p:cNvPr id="3" name="2 Marcador de contenido"/>
          <p:cNvSpPr>
            <a:spLocks noGrp="1"/>
          </p:cNvSpPr>
          <p:nvPr>
            <p:ph sz="half" idx="1"/>
          </p:nvPr>
        </p:nvSpPr>
        <p:spPr/>
        <p:txBody>
          <a:bodyPr>
            <a:normAutofit fontScale="77500" lnSpcReduction="20000"/>
          </a:bodyPr>
          <a:lstStyle/>
          <a:p>
            <a:r>
              <a:rPr lang="es-CL" dirty="0" smtClean="0"/>
              <a:t>Expresando </a:t>
            </a:r>
            <a:r>
              <a:rPr lang="es-CL" dirty="0" smtClean="0">
                <a:solidFill>
                  <a:srgbClr val="FF0000"/>
                </a:solidFill>
              </a:rPr>
              <a:t>preocupación por el hecho de que los civiles, y particularmente las mujeres y los niños, </a:t>
            </a:r>
            <a:r>
              <a:rPr lang="es-CL" dirty="0" smtClean="0"/>
              <a:t>constituyen la inmensa mayoría de los que se ven perjudicados por los conflictos armados, incluso en calidad de refugiados y personas desplazadas internamente, y cada vez más sufren los ataques de los combatientes y otros elementos armados, y reconociendo los efectos que ello tiene para la paz y la reconciliación duraderas,</a:t>
            </a:r>
            <a:endParaRPr lang="es-CL" dirty="0"/>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524500" y="3101181"/>
            <a:ext cx="2286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196752"/>
            <a:ext cx="27813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3396" y="400506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421" y="5445224"/>
            <a:ext cx="30480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5565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Rectángulo"/>
          <p:cNvSpPr>
            <a:spLocks noChangeArrowheads="1"/>
          </p:cNvSpPr>
          <p:nvPr/>
        </p:nvSpPr>
        <p:spPr bwMode="auto">
          <a:xfrm>
            <a:off x="457200" y="177800"/>
            <a:ext cx="75755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ES" altLang="es-ES" sz="3000">
              <a:solidFill>
                <a:srgbClr val="000000"/>
              </a:solidFill>
              <a:latin typeface="Arial" panose="020B0604020202020204" pitchFamily="34" charset="0"/>
              <a:ea typeface="MS PGothic" panose="020B0600070205080204" pitchFamily="34" charset="-128"/>
            </a:endParaRPr>
          </a:p>
        </p:txBody>
      </p:sp>
      <p:sp>
        <p:nvSpPr>
          <p:cNvPr id="5" name="4 Título"/>
          <p:cNvSpPr>
            <a:spLocks noGrp="1"/>
          </p:cNvSpPr>
          <p:nvPr>
            <p:ph type="title"/>
          </p:nvPr>
        </p:nvSpPr>
        <p:spPr>
          <a:xfrm>
            <a:off x="385763" y="53182"/>
            <a:ext cx="8229600" cy="1143000"/>
          </a:xfr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s-MX" sz="2400" dirty="0" smtClean="0">
                <a:solidFill>
                  <a:schemeClr val="tx1"/>
                </a:solidFill>
              </a:rPr>
              <a:t>El género un factor de desigualdad en contra de las mujeres para el desarrollo </a:t>
            </a:r>
            <a:endParaRPr lang="es-MX" sz="1400" u="sng" dirty="0">
              <a:solidFill>
                <a:schemeClr val="tx1"/>
              </a:solidFill>
            </a:endParaRPr>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3141663"/>
            <a:ext cx="644207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1" name="Picture 5" descr="Enlace permanente de imagen incrustad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03350" y="4581525"/>
            <a:ext cx="644207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03350" y="1916113"/>
            <a:ext cx="2841625" cy="12620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3"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00563" y="1951038"/>
            <a:ext cx="25908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1676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143000"/>
          </a:xfrm>
          <a:solidFill>
            <a:schemeClr val="accent1">
              <a:lumMod val="40000"/>
              <a:lumOff val="60000"/>
            </a:schemeClr>
          </a:solidFill>
        </p:spPr>
        <p:txBody>
          <a:bodyPr/>
          <a:lstStyle/>
          <a:p>
            <a:r>
              <a:rPr lang="es-ES" sz="2400" dirty="0" smtClean="0">
                <a:solidFill>
                  <a:schemeClr val="tx2">
                    <a:lumMod val="75000"/>
                  </a:schemeClr>
                </a:solidFill>
              </a:rPr>
              <a:t>		Programa </a:t>
            </a:r>
            <a:r>
              <a:rPr lang="es-ES" sz="2400" dirty="0">
                <a:solidFill>
                  <a:schemeClr val="tx2">
                    <a:lumMod val="75000"/>
                  </a:schemeClr>
                </a:solidFill>
              </a:rPr>
              <a:t>Fortalecimiento Política Consular y </a:t>
            </a:r>
            <a:r>
              <a:rPr lang="es-ES" sz="2400" dirty="0" smtClean="0">
                <a:solidFill>
                  <a:schemeClr val="tx2">
                    <a:lumMod val="75000"/>
                  </a:schemeClr>
                </a:solidFill>
              </a:rPr>
              <a:t>	Migratoria </a:t>
            </a:r>
            <a:r>
              <a:rPr lang="es-ES" sz="2400" dirty="0">
                <a:solidFill>
                  <a:schemeClr val="tx2">
                    <a:lumMod val="75000"/>
                  </a:schemeClr>
                </a:solidFill>
              </a:rPr>
              <a:t>(MINREL – </a:t>
            </a:r>
            <a:r>
              <a:rPr lang="es-ES" sz="2400" dirty="0" smtClean="0">
                <a:solidFill>
                  <a:schemeClr val="tx2">
                    <a:lumMod val="75000"/>
                  </a:schemeClr>
                </a:solidFill>
              </a:rPr>
              <a:t>SERNAMEG)</a:t>
            </a:r>
            <a:endParaRPr lang="es-CL" sz="2400" dirty="0"/>
          </a:p>
        </p:txBody>
      </p:sp>
      <p:sp>
        <p:nvSpPr>
          <p:cNvPr id="3" name="2 Marcador de contenido"/>
          <p:cNvSpPr>
            <a:spLocks noGrp="1"/>
          </p:cNvSpPr>
          <p:nvPr>
            <p:ph idx="1"/>
          </p:nvPr>
        </p:nvSpPr>
        <p:spPr/>
        <p:txBody>
          <a:bodyPr/>
          <a:lstStyle/>
          <a:p>
            <a:pPr marL="0" indent="0" algn="just">
              <a:lnSpc>
                <a:spcPct val="115000"/>
              </a:lnSpc>
              <a:buNone/>
            </a:pPr>
            <a:endParaRPr lang="es-CL" sz="1800" u="sng" dirty="0" smtClean="0">
              <a:solidFill>
                <a:schemeClr val="tx2">
                  <a:lumMod val="75000"/>
                </a:schemeClr>
              </a:solidFill>
              <a:ea typeface="Calibri"/>
              <a:cs typeface="Times New Roman"/>
            </a:endParaRPr>
          </a:p>
          <a:p>
            <a:pPr marL="0" indent="0" algn="just">
              <a:lnSpc>
                <a:spcPct val="115000"/>
              </a:lnSpc>
              <a:buNone/>
            </a:pPr>
            <a:r>
              <a:rPr lang="es-CL" sz="1800" u="sng" dirty="0" smtClean="0">
                <a:solidFill>
                  <a:schemeClr val="tx2">
                    <a:lumMod val="75000"/>
                  </a:schemeClr>
                </a:solidFill>
                <a:ea typeface="Calibri"/>
                <a:cs typeface="Times New Roman"/>
              </a:rPr>
              <a:t>Objetivos</a:t>
            </a:r>
            <a:r>
              <a:rPr lang="es-CL" sz="1800" u="sng" dirty="0">
                <a:solidFill>
                  <a:schemeClr val="tx2">
                    <a:lumMod val="75000"/>
                  </a:schemeClr>
                </a:solidFill>
                <a:ea typeface="Calibri"/>
                <a:cs typeface="Times New Roman"/>
              </a:rPr>
              <a:t>: </a:t>
            </a:r>
            <a:endParaRPr lang="es-CL" sz="1800" dirty="0">
              <a:solidFill>
                <a:schemeClr val="tx2">
                  <a:lumMod val="75000"/>
                </a:schemeClr>
              </a:solidFill>
              <a:ea typeface="Calibri"/>
              <a:cs typeface="Times New Roman"/>
            </a:endParaRPr>
          </a:p>
          <a:p>
            <a:pPr algn="just">
              <a:lnSpc>
                <a:spcPct val="115000"/>
              </a:lnSpc>
            </a:pPr>
            <a:r>
              <a:rPr lang="es-CL" sz="1800" dirty="0" smtClean="0">
                <a:solidFill>
                  <a:schemeClr val="tx2">
                    <a:lumMod val="75000"/>
                  </a:schemeClr>
                </a:solidFill>
                <a:ea typeface="Calibri"/>
                <a:cs typeface="Times New Roman"/>
              </a:rPr>
              <a:t>Asistencia </a:t>
            </a:r>
            <a:r>
              <a:rPr lang="es-CL" sz="1800" dirty="0">
                <a:solidFill>
                  <a:schemeClr val="tx2">
                    <a:lumMod val="75000"/>
                  </a:schemeClr>
                </a:solidFill>
                <a:ea typeface="Calibri"/>
                <a:cs typeface="Times New Roman"/>
              </a:rPr>
              <a:t>integral a chilenas/os en extranjero, que retornen al país</a:t>
            </a:r>
          </a:p>
          <a:p>
            <a:pPr algn="just">
              <a:lnSpc>
                <a:spcPct val="115000"/>
              </a:lnSpc>
            </a:pPr>
            <a:r>
              <a:rPr lang="es-CL" sz="1800" dirty="0">
                <a:solidFill>
                  <a:schemeClr val="tx2">
                    <a:lumMod val="75000"/>
                  </a:schemeClr>
                </a:solidFill>
                <a:ea typeface="Calibri"/>
                <a:cs typeface="Times New Roman"/>
              </a:rPr>
              <a:t>Garantizar acceso oportuno a Red Protección Social Gobierno de </a:t>
            </a:r>
            <a:r>
              <a:rPr lang="es-CL" sz="1800" dirty="0" smtClean="0">
                <a:solidFill>
                  <a:schemeClr val="tx2">
                    <a:lumMod val="75000"/>
                  </a:schemeClr>
                </a:solidFill>
                <a:ea typeface="Calibri"/>
                <a:cs typeface="Times New Roman"/>
              </a:rPr>
              <a:t>Chile</a:t>
            </a:r>
            <a:endParaRPr lang="es-CL" sz="1800" dirty="0">
              <a:solidFill>
                <a:schemeClr val="tx2">
                  <a:lumMod val="75000"/>
                </a:schemeClr>
              </a:solidFill>
              <a:ea typeface="Calibri"/>
              <a:cs typeface="Times New Roman"/>
            </a:endParaRPr>
          </a:p>
          <a:p>
            <a:pPr marL="0" indent="0">
              <a:buNone/>
            </a:pPr>
            <a:r>
              <a:rPr lang="es-ES" sz="2000" u="sng" dirty="0">
                <a:solidFill>
                  <a:schemeClr val="tx2">
                    <a:lumMod val="75000"/>
                  </a:schemeClr>
                </a:solidFill>
              </a:rPr>
              <a:t>Beneficiarias específicas</a:t>
            </a:r>
            <a:r>
              <a:rPr lang="es-ES" sz="2000" u="sng" dirty="0" smtClean="0">
                <a:solidFill>
                  <a:schemeClr val="tx2">
                    <a:lumMod val="75000"/>
                  </a:schemeClr>
                </a:solidFill>
              </a:rPr>
              <a:t>:</a:t>
            </a:r>
            <a:endParaRPr lang="es-ES" sz="2000" dirty="0">
              <a:solidFill>
                <a:schemeClr val="tx2">
                  <a:lumMod val="75000"/>
                </a:schemeClr>
              </a:solidFill>
            </a:endParaRPr>
          </a:p>
          <a:p>
            <a:pPr algn="just"/>
            <a:r>
              <a:rPr lang="es-ES" sz="2000" dirty="0">
                <a:solidFill>
                  <a:schemeClr val="tx2">
                    <a:lumMod val="75000"/>
                  </a:schemeClr>
                </a:solidFill>
              </a:rPr>
              <a:t>Mujeres chilenas que se encuentren en el extranjero y sean víctimas de violencia contra la mujer, cualquiera sea su manifestación y retornen a Chile. </a:t>
            </a:r>
            <a:endParaRPr lang="es-ES" sz="2000" dirty="0" smtClean="0">
              <a:solidFill>
                <a:schemeClr val="tx2">
                  <a:lumMod val="75000"/>
                </a:schemeClr>
              </a:solidFill>
            </a:endParaRPr>
          </a:p>
          <a:p>
            <a:pPr marL="0" indent="0" algn="just">
              <a:buNone/>
            </a:pPr>
            <a:endParaRPr lang="es-ES" sz="2000" dirty="0">
              <a:solidFill>
                <a:schemeClr val="tx2">
                  <a:lumMod val="75000"/>
                </a:schemeClr>
              </a:solidFill>
            </a:endParaRPr>
          </a:p>
          <a:p>
            <a:pPr marL="0" indent="0" algn="just">
              <a:buNone/>
            </a:pPr>
            <a:r>
              <a:rPr lang="es-ES" sz="2000" dirty="0" smtClean="0">
                <a:solidFill>
                  <a:schemeClr val="tx2">
                    <a:lumMod val="75000"/>
                  </a:schemeClr>
                </a:solidFill>
              </a:rPr>
              <a:t>Otros </a:t>
            </a:r>
            <a:r>
              <a:rPr lang="es-ES" sz="2000" dirty="0">
                <a:solidFill>
                  <a:schemeClr val="tx2">
                    <a:lumMod val="75000"/>
                  </a:schemeClr>
                </a:solidFill>
              </a:rPr>
              <a:t> </a:t>
            </a:r>
            <a:r>
              <a:rPr lang="es-ES" sz="2000" dirty="0" smtClean="0">
                <a:solidFill>
                  <a:schemeClr val="tx2">
                    <a:lumMod val="75000"/>
                  </a:schemeClr>
                </a:solidFill>
              </a:rPr>
              <a:t>(ILEA)</a:t>
            </a:r>
            <a:endParaRPr lang="es-ES" dirty="0"/>
          </a:p>
          <a:p>
            <a:endParaRPr lang="es-CL" dirty="0"/>
          </a:p>
        </p:txBody>
      </p:sp>
      <p:sp>
        <p:nvSpPr>
          <p:cNvPr id="4" name="3 Marcador de número de diapositiva"/>
          <p:cNvSpPr>
            <a:spLocks noGrp="1"/>
          </p:cNvSpPr>
          <p:nvPr>
            <p:ph type="sldNum" sz="quarter" idx="12"/>
          </p:nvPr>
        </p:nvSpPr>
        <p:spPr/>
        <p:txBody>
          <a:bodyPr/>
          <a:lstStyle/>
          <a:p>
            <a:fld id="{0EF647D7-492B-BD44-9398-1E470FAA35B7}" type="slidenum">
              <a:rPr lang="es-ES" smtClean="0"/>
              <a:pPr/>
              <a:t>20</a:t>
            </a:fld>
            <a:endParaRPr lang="es-ES"/>
          </a:p>
        </p:txBody>
      </p:sp>
    </p:spTree>
    <p:extLst>
      <p:ext uri="{BB962C8B-B14F-4D97-AF65-F5344CB8AC3E}">
        <p14:creationId xmlns:p14="http://schemas.microsoft.com/office/powerpoint/2010/main" val="1483233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39750" y="311150"/>
            <a:ext cx="8208963" cy="78581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L" sz="2400" b="1" dirty="0">
                <a:solidFill>
                  <a:schemeClr val="accent2">
                    <a:lumMod val="75000"/>
                  </a:schemeClr>
                </a:solidFill>
              </a:rPr>
              <a:t> </a:t>
            </a:r>
            <a:r>
              <a:rPr lang="es-CL" sz="2400" b="1" dirty="0" smtClean="0">
                <a:solidFill>
                  <a:schemeClr val="accent2">
                    <a:lumMod val="75000"/>
                  </a:schemeClr>
                </a:solidFill>
              </a:rPr>
              <a:t>		</a:t>
            </a:r>
            <a:r>
              <a:rPr lang="es-CL" sz="2400" b="1" dirty="0" smtClean="0">
                <a:solidFill>
                  <a:schemeClr val="tx2">
                    <a:lumMod val="75000"/>
                  </a:schemeClr>
                </a:solidFill>
              </a:rPr>
              <a:t>Ruta </a:t>
            </a:r>
            <a:r>
              <a:rPr lang="es-CL" sz="2400" b="1" dirty="0">
                <a:solidFill>
                  <a:schemeClr val="tx2">
                    <a:lumMod val="75000"/>
                  </a:schemeClr>
                </a:solidFill>
              </a:rPr>
              <a:t>de necesidades de atención en Violencias </a:t>
            </a:r>
            <a:r>
              <a:rPr lang="es-CL" sz="2400" b="1" dirty="0" smtClean="0">
                <a:solidFill>
                  <a:schemeClr val="tx2">
                    <a:lumMod val="75000"/>
                  </a:schemeClr>
                </a:solidFill>
              </a:rPr>
              <a:t>			contra </a:t>
            </a:r>
            <a:r>
              <a:rPr lang="es-CL" sz="2400" b="1" dirty="0">
                <a:solidFill>
                  <a:schemeClr val="tx2">
                    <a:lumMod val="75000"/>
                  </a:schemeClr>
                </a:solidFill>
              </a:rPr>
              <a:t>las Mujeres</a:t>
            </a:r>
          </a:p>
        </p:txBody>
      </p:sp>
      <p:sp>
        <p:nvSpPr>
          <p:cNvPr id="7" name="6 Rectángulo"/>
          <p:cNvSpPr/>
          <p:nvPr/>
        </p:nvSpPr>
        <p:spPr>
          <a:xfrm>
            <a:off x="428625" y="1214438"/>
            <a:ext cx="2428875"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400" dirty="0"/>
              <a:t>I. </a:t>
            </a:r>
            <a:r>
              <a:rPr lang="es-CL" sz="2000" dirty="0"/>
              <a:t>Detección</a:t>
            </a:r>
          </a:p>
        </p:txBody>
      </p:sp>
      <p:sp>
        <p:nvSpPr>
          <p:cNvPr id="8" name="7 Rectángulo"/>
          <p:cNvSpPr/>
          <p:nvPr/>
        </p:nvSpPr>
        <p:spPr>
          <a:xfrm>
            <a:off x="428625" y="2286000"/>
            <a:ext cx="2428875" cy="642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400" dirty="0"/>
              <a:t>II. </a:t>
            </a:r>
            <a:r>
              <a:rPr lang="es-CL" sz="2000" dirty="0"/>
              <a:t>Acogida</a:t>
            </a:r>
          </a:p>
        </p:txBody>
      </p:sp>
      <p:sp>
        <p:nvSpPr>
          <p:cNvPr id="9" name="8 Rectángulo"/>
          <p:cNvSpPr/>
          <p:nvPr/>
        </p:nvSpPr>
        <p:spPr>
          <a:xfrm>
            <a:off x="428625" y="3286125"/>
            <a:ext cx="2428875" cy="785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400" dirty="0"/>
              <a:t>III. </a:t>
            </a:r>
            <a:r>
              <a:rPr lang="es-CL" sz="2000" dirty="0"/>
              <a:t>Apoyo Integral</a:t>
            </a:r>
          </a:p>
        </p:txBody>
      </p:sp>
      <p:sp>
        <p:nvSpPr>
          <p:cNvPr id="10" name="9 Rectángulo"/>
          <p:cNvSpPr/>
          <p:nvPr/>
        </p:nvSpPr>
        <p:spPr>
          <a:xfrm>
            <a:off x="357188" y="4500563"/>
            <a:ext cx="2500312" cy="71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400" dirty="0"/>
              <a:t>IV. </a:t>
            </a:r>
            <a:r>
              <a:rPr lang="es-CL" sz="2000" dirty="0"/>
              <a:t>Protección </a:t>
            </a:r>
          </a:p>
        </p:txBody>
      </p:sp>
      <p:sp>
        <p:nvSpPr>
          <p:cNvPr id="11" name="10 Rectángulo"/>
          <p:cNvSpPr/>
          <p:nvPr/>
        </p:nvSpPr>
        <p:spPr>
          <a:xfrm>
            <a:off x="428625" y="5643563"/>
            <a:ext cx="2428875" cy="71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400" dirty="0"/>
              <a:t>V. </a:t>
            </a:r>
            <a:r>
              <a:rPr lang="es-CL" sz="2000" dirty="0"/>
              <a:t>Acceso a la Justicia </a:t>
            </a:r>
          </a:p>
        </p:txBody>
      </p:sp>
      <p:sp>
        <p:nvSpPr>
          <p:cNvPr id="13" name="12 CuadroTexto"/>
          <p:cNvSpPr txBox="1">
            <a:spLocks noChangeArrowheads="1"/>
          </p:cNvSpPr>
          <p:nvPr/>
        </p:nvSpPr>
        <p:spPr bwMode="auto">
          <a:xfrm>
            <a:off x="3089275" y="1928813"/>
            <a:ext cx="6054725" cy="923925"/>
          </a:xfrm>
          <a:prstGeom prst="rect">
            <a:avLst/>
          </a:prstGeom>
          <a:noFill/>
          <a:ln>
            <a:noFill/>
          </a:ln>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AutoNum type="arabicPeriod"/>
              <a:defRPr/>
            </a:pPr>
            <a:r>
              <a:rPr lang="es-CL" altLang="es-CL" sz="1800" dirty="0" smtClean="0">
                <a:solidFill>
                  <a:schemeClr val="tx2">
                    <a:lumMod val="75000"/>
                  </a:schemeClr>
                </a:solidFill>
                <a:latin typeface="+mn-lt"/>
              </a:rPr>
              <a:t>Primera Acogida : CLAVE</a:t>
            </a:r>
          </a:p>
          <a:p>
            <a:pPr eaLnBrk="1" hangingPunct="1">
              <a:spcBef>
                <a:spcPct val="0"/>
              </a:spcBef>
              <a:buFontTx/>
              <a:buAutoNum type="arabicPeriod"/>
              <a:defRPr/>
            </a:pPr>
            <a:r>
              <a:rPr lang="es-CL" altLang="es-CL" sz="1800" dirty="0" smtClean="0">
                <a:solidFill>
                  <a:schemeClr val="tx2">
                    <a:lumMod val="75000"/>
                  </a:schemeClr>
                </a:solidFill>
                <a:latin typeface="+mn-lt"/>
              </a:rPr>
              <a:t>Orientación e Información:  claro y  preciso </a:t>
            </a:r>
          </a:p>
          <a:p>
            <a:pPr eaLnBrk="1" hangingPunct="1">
              <a:spcBef>
                <a:spcPct val="0"/>
              </a:spcBef>
              <a:buFontTx/>
              <a:buAutoNum type="arabicPeriod"/>
              <a:defRPr/>
            </a:pPr>
            <a:r>
              <a:rPr lang="es-CL" altLang="es-CL" sz="1800" dirty="0" smtClean="0">
                <a:solidFill>
                  <a:schemeClr val="tx2">
                    <a:lumMod val="75000"/>
                  </a:schemeClr>
                </a:solidFill>
                <a:latin typeface="+mn-lt"/>
              </a:rPr>
              <a:t>Activación de la respuesta: derivación</a:t>
            </a:r>
          </a:p>
        </p:txBody>
      </p:sp>
      <p:sp>
        <p:nvSpPr>
          <p:cNvPr id="14" name="13 CuadroTexto"/>
          <p:cNvSpPr txBox="1">
            <a:spLocks noChangeArrowheads="1"/>
          </p:cNvSpPr>
          <p:nvPr/>
        </p:nvSpPr>
        <p:spPr bwMode="auto">
          <a:xfrm>
            <a:off x="3000375" y="3071813"/>
            <a:ext cx="5748338" cy="1477962"/>
          </a:xfrm>
          <a:prstGeom prst="rect">
            <a:avLst/>
          </a:prstGeom>
          <a:noFill/>
          <a:ln>
            <a:noFill/>
          </a:ln>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Calibri" pitchFamily="34" charset="0"/>
              <a:buAutoNum type="arabicPeriod"/>
              <a:defRPr/>
            </a:pPr>
            <a:r>
              <a:rPr lang="es-CL" altLang="es-CL" sz="1800" dirty="0" smtClean="0">
                <a:solidFill>
                  <a:schemeClr val="tx2">
                    <a:lumMod val="75000"/>
                  </a:schemeClr>
                </a:solidFill>
                <a:latin typeface="+mn-lt"/>
              </a:rPr>
              <a:t>Atención en Salud Física (constatación Lesiones)</a:t>
            </a:r>
          </a:p>
          <a:p>
            <a:pPr eaLnBrk="1" hangingPunct="1">
              <a:spcBef>
                <a:spcPct val="0"/>
              </a:spcBef>
              <a:buFont typeface="Calibri" pitchFamily="34" charset="0"/>
              <a:buAutoNum type="arabicPeriod"/>
              <a:defRPr/>
            </a:pPr>
            <a:r>
              <a:rPr lang="es-CL" altLang="es-CL" sz="1800" dirty="0" smtClean="0">
                <a:solidFill>
                  <a:schemeClr val="tx2">
                    <a:lumMod val="75000"/>
                  </a:schemeClr>
                </a:solidFill>
                <a:latin typeface="+mn-lt"/>
              </a:rPr>
              <a:t>Apoyo psicosocial (violencia, daño y riesgo)</a:t>
            </a:r>
          </a:p>
          <a:p>
            <a:pPr eaLnBrk="1" hangingPunct="1">
              <a:spcBef>
                <a:spcPct val="0"/>
              </a:spcBef>
              <a:buFont typeface="Calibri" pitchFamily="34" charset="0"/>
              <a:buAutoNum type="arabicPeriod"/>
              <a:defRPr/>
            </a:pPr>
            <a:r>
              <a:rPr lang="es-CL" altLang="es-CL" sz="1800" dirty="0" smtClean="0">
                <a:solidFill>
                  <a:schemeClr val="tx2">
                    <a:lumMod val="75000"/>
                  </a:schemeClr>
                </a:solidFill>
                <a:latin typeface="+mn-lt"/>
              </a:rPr>
              <a:t>Atención psiquiátrica  (Trastornos)</a:t>
            </a:r>
          </a:p>
          <a:p>
            <a:pPr eaLnBrk="1" hangingPunct="1">
              <a:spcBef>
                <a:spcPct val="0"/>
              </a:spcBef>
              <a:buFont typeface="Calibri" pitchFamily="34" charset="0"/>
              <a:buAutoNum type="arabicPeriod"/>
              <a:defRPr/>
            </a:pPr>
            <a:r>
              <a:rPr lang="es-CL" altLang="es-CL" sz="1800" dirty="0" smtClean="0">
                <a:solidFill>
                  <a:schemeClr val="tx2">
                    <a:lumMod val="75000"/>
                  </a:schemeClr>
                </a:solidFill>
                <a:latin typeface="+mn-lt"/>
              </a:rPr>
              <a:t>Acceso a recursos sociales (autonomía económica)</a:t>
            </a:r>
          </a:p>
          <a:p>
            <a:pPr eaLnBrk="1" hangingPunct="1">
              <a:spcBef>
                <a:spcPct val="0"/>
              </a:spcBef>
              <a:buFont typeface="Calibri" pitchFamily="34" charset="0"/>
              <a:buAutoNum type="arabicPeriod"/>
              <a:defRPr/>
            </a:pPr>
            <a:r>
              <a:rPr lang="es-CL" altLang="es-CL" sz="1800" dirty="0" smtClean="0">
                <a:solidFill>
                  <a:schemeClr val="tx2">
                    <a:lumMod val="75000"/>
                  </a:schemeClr>
                </a:solidFill>
                <a:latin typeface="+mn-lt"/>
              </a:rPr>
              <a:t>Reparación especializada </a:t>
            </a:r>
          </a:p>
        </p:txBody>
      </p:sp>
      <p:sp>
        <p:nvSpPr>
          <p:cNvPr id="15" name="14 CuadroTexto"/>
          <p:cNvSpPr txBox="1">
            <a:spLocks noChangeArrowheads="1"/>
          </p:cNvSpPr>
          <p:nvPr/>
        </p:nvSpPr>
        <p:spPr bwMode="auto">
          <a:xfrm>
            <a:off x="3019425" y="5540375"/>
            <a:ext cx="5729288" cy="1201738"/>
          </a:xfrm>
          <a:prstGeom prst="rect">
            <a:avLst/>
          </a:prstGeom>
          <a:noFill/>
          <a:ln>
            <a:noFill/>
          </a:ln>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Calibri" pitchFamily="34" charset="0"/>
              <a:buAutoNum type="arabicPeriod"/>
              <a:defRPr/>
            </a:pPr>
            <a:r>
              <a:rPr lang="es-CL" altLang="es-CL" sz="1800" dirty="0" smtClean="0">
                <a:solidFill>
                  <a:schemeClr val="tx2">
                    <a:lumMod val="75000"/>
                  </a:schemeClr>
                </a:solidFill>
                <a:latin typeface="+mn-lt"/>
              </a:rPr>
              <a:t>Orientación  y Representación jurídica (posibilidades, proceso, resultados posibles)</a:t>
            </a:r>
          </a:p>
          <a:p>
            <a:pPr eaLnBrk="1" hangingPunct="1">
              <a:spcBef>
                <a:spcPct val="0"/>
              </a:spcBef>
              <a:buFont typeface="Calibri" pitchFamily="34" charset="0"/>
              <a:buAutoNum type="arabicPeriod"/>
              <a:defRPr/>
            </a:pPr>
            <a:r>
              <a:rPr lang="es-CL" altLang="es-CL" sz="1800" dirty="0" smtClean="0">
                <a:solidFill>
                  <a:schemeClr val="tx2">
                    <a:lumMod val="75000"/>
                  </a:schemeClr>
                </a:solidFill>
                <a:latin typeface="+mn-lt"/>
              </a:rPr>
              <a:t>Solución Judicial </a:t>
            </a:r>
          </a:p>
          <a:p>
            <a:pPr eaLnBrk="1" hangingPunct="1">
              <a:spcBef>
                <a:spcPct val="0"/>
              </a:spcBef>
              <a:buFont typeface="Calibri" pitchFamily="34" charset="0"/>
              <a:buAutoNum type="arabicPeriod"/>
              <a:defRPr/>
            </a:pPr>
            <a:r>
              <a:rPr lang="es-CL" altLang="es-CL" sz="1800" dirty="0" smtClean="0">
                <a:solidFill>
                  <a:schemeClr val="tx2">
                    <a:lumMod val="75000"/>
                  </a:schemeClr>
                </a:solidFill>
                <a:latin typeface="+mn-lt"/>
              </a:rPr>
              <a:t>Acompañamiento  (es justo y es su derecho)</a:t>
            </a:r>
          </a:p>
        </p:txBody>
      </p:sp>
      <p:sp>
        <p:nvSpPr>
          <p:cNvPr id="12" name="11 CuadroTexto"/>
          <p:cNvSpPr txBox="1">
            <a:spLocks noChangeArrowheads="1"/>
          </p:cNvSpPr>
          <p:nvPr/>
        </p:nvSpPr>
        <p:spPr bwMode="auto">
          <a:xfrm>
            <a:off x="3059113" y="1211263"/>
            <a:ext cx="5834062" cy="646112"/>
          </a:xfrm>
          <a:prstGeom prst="rect">
            <a:avLst/>
          </a:prstGeom>
          <a:noFill/>
          <a:ln>
            <a:noFill/>
          </a:ln>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AutoNum type="arabicPeriod"/>
              <a:defRPr/>
            </a:pPr>
            <a:r>
              <a:rPr lang="es-CL" altLang="es-CL" sz="1800" dirty="0" smtClean="0">
                <a:solidFill>
                  <a:schemeClr val="tx2">
                    <a:lumMod val="75000"/>
                  </a:schemeClr>
                </a:solidFill>
                <a:latin typeface="+mn-lt"/>
              </a:rPr>
              <a:t>“Romper el silencio”</a:t>
            </a:r>
          </a:p>
          <a:p>
            <a:pPr eaLnBrk="1" hangingPunct="1">
              <a:spcBef>
                <a:spcPct val="0"/>
              </a:spcBef>
              <a:buFontTx/>
              <a:buAutoNum type="arabicPeriod"/>
              <a:defRPr/>
            </a:pPr>
            <a:r>
              <a:rPr lang="es-CL" altLang="es-CL" sz="1800" dirty="0" smtClean="0">
                <a:solidFill>
                  <a:schemeClr val="tx2">
                    <a:lumMod val="75000"/>
                  </a:schemeClr>
                </a:solidFill>
                <a:latin typeface="+mn-lt"/>
              </a:rPr>
              <a:t>Redes sensibilizadas y activadas  (protocolos</a:t>
            </a:r>
            <a:r>
              <a:rPr lang="es-CL" altLang="es-CL" sz="1800" dirty="0" smtClean="0">
                <a:latin typeface="+mn-lt"/>
              </a:rPr>
              <a:t>)</a:t>
            </a:r>
          </a:p>
        </p:txBody>
      </p:sp>
      <p:sp>
        <p:nvSpPr>
          <p:cNvPr id="17" name="16 CuadroTexto"/>
          <p:cNvSpPr txBox="1">
            <a:spLocks noChangeArrowheads="1"/>
          </p:cNvSpPr>
          <p:nvPr/>
        </p:nvSpPr>
        <p:spPr bwMode="auto">
          <a:xfrm>
            <a:off x="2987675" y="4652963"/>
            <a:ext cx="5832475" cy="646112"/>
          </a:xfrm>
          <a:prstGeom prst="rect">
            <a:avLst/>
          </a:prstGeom>
          <a:noFill/>
          <a:ln>
            <a:noFill/>
          </a:ln>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AutoNum type="arabicPeriod"/>
              <a:defRPr/>
            </a:pPr>
            <a:r>
              <a:rPr lang="es-CL" altLang="es-CL" sz="1800" dirty="0" smtClean="0">
                <a:solidFill>
                  <a:schemeClr val="tx2">
                    <a:lumMod val="75000"/>
                  </a:schemeClr>
                </a:solidFill>
                <a:latin typeface="+mn-lt"/>
              </a:rPr>
              <a:t>Dependiendo del nivel de riesgo: refugios, medidas de protección, planes de seguridad.</a:t>
            </a:r>
          </a:p>
        </p:txBody>
      </p:sp>
    </p:spTree>
    <p:extLst>
      <p:ext uri="{BB962C8B-B14F-4D97-AF65-F5344CB8AC3E}">
        <p14:creationId xmlns:p14="http://schemas.microsoft.com/office/powerpoint/2010/main" val="224602587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4065307" y="3356993"/>
            <a:ext cx="2520280" cy="128685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smtClean="0">
                <a:solidFill>
                  <a:prstClr val="white"/>
                </a:solidFill>
              </a:rPr>
              <a:t>Programa de Atención, Protección y Reparación Integral en Violencia </a:t>
            </a:r>
            <a:r>
              <a:rPr lang="es-ES" dirty="0">
                <a:solidFill>
                  <a:prstClr val="white"/>
                </a:solidFill>
              </a:rPr>
              <a:t>c</a:t>
            </a:r>
            <a:r>
              <a:rPr lang="es-ES" dirty="0" smtClean="0">
                <a:solidFill>
                  <a:prstClr val="white"/>
                </a:solidFill>
              </a:rPr>
              <a:t>ontra </a:t>
            </a:r>
            <a:r>
              <a:rPr lang="es-ES" dirty="0">
                <a:solidFill>
                  <a:prstClr val="white"/>
                </a:solidFill>
              </a:rPr>
              <a:t>l</a:t>
            </a:r>
            <a:r>
              <a:rPr lang="es-ES" dirty="0" smtClean="0">
                <a:solidFill>
                  <a:prstClr val="white"/>
                </a:solidFill>
              </a:rPr>
              <a:t>as Mujeres</a:t>
            </a:r>
            <a:endParaRPr lang="es-ES" dirty="0">
              <a:solidFill>
                <a:prstClr val="white"/>
              </a:solidFill>
            </a:endParaRPr>
          </a:p>
        </p:txBody>
      </p:sp>
      <p:sp>
        <p:nvSpPr>
          <p:cNvPr id="6" name="5 Rectángulo redondeado"/>
          <p:cNvSpPr/>
          <p:nvPr/>
        </p:nvSpPr>
        <p:spPr>
          <a:xfrm>
            <a:off x="684193" y="3356993"/>
            <a:ext cx="2592288" cy="124639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smtClean="0">
                <a:solidFill>
                  <a:prstClr val="white"/>
                </a:solidFill>
              </a:rPr>
              <a:t>Programa de Prevención Integral en Violencia </a:t>
            </a:r>
            <a:r>
              <a:rPr lang="es-ES" dirty="0">
                <a:solidFill>
                  <a:prstClr val="white"/>
                </a:solidFill>
              </a:rPr>
              <a:t>c</a:t>
            </a:r>
            <a:r>
              <a:rPr lang="es-ES" dirty="0" smtClean="0">
                <a:solidFill>
                  <a:prstClr val="white"/>
                </a:solidFill>
              </a:rPr>
              <a:t>ontra </a:t>
            </a:r>
            <a:r>
              <a:rPr lang="es-ES" dirty="0">
                <a:solidFill>
                  <a:prstClr val="white"/>
                </a:solidFill>
              </a:rPr>
              <a:t>l</a:t>
            </a:r>
            <a:r>
              <a:rPr lang="es-ES" dirty="0" smtClean="0">
                <a:solidFill>
                  <a:prstClr val="white"/>
                </a:solidFill>
              </a:rPr>
              <a:t>as Mujeres</a:t>
            </a:r>
            <a:endParaRPr lang="es-ES" dirty="0">
              <a:solidFill>
                <a:prstClr val="white"/>
              </a:solidFill>
            </a:endParaRPr>
          </a:p>
        </p:txBody>
      </p:sp>
      <p:sp>
        <p:nvSpPr>
          <p:cNvPr id="7" name="6 CuadroTexto"/>
          <p:cNvSpPr txBox="1"/>
          <p:nvPr/>
        </p:nvSpPr>
        <p:spPr>
          <a:xfrm>
            <a:off x="673154" y="1678783"/>
            <a:ext cx="7859286" cy="923330"/>
          </a:xfrm>
          <a:prstGeom prst="rect">
            <a:avLst/>
          </a:prstGeom>
          <a:noFill/>
        </p:spPr>
        <p:txBody>
          <a:bodyPr wrap="square" rtlCol="0">
            <a:spAutoFit/>
          </a:bodyPr>
          <a:lstStyle/>
          <a:p>
            <a:r>
              <a:rPr lang="es-CL" b="1" i="1" dirty="0" smtClean="0">
                <a:solidFill>
                  <a:schemeClr val="tx2">
                    <a:lumMod val="75000"/>
                  </a:schemeClr>
                </a:solidFill>
              </a:rPr>
              <a:t>Fin: “Propiciar </a:t>
            </a:r>
            <a:r>
              <a:rPr lang="es-CL" b="1" i="1" dirty="0">
                <a:solidFill>
                  <a:schemeClr val="tx2">
                    <a:lumMod val="75000"/>
                  </a:schemeClr>
                </a:solidFill>
              </a:rPr>
              <a:t>una vida libre de Violencias para todas las mujeres en su diversidad, contribuyendo a la igualdad de derechos entre hombres y mujeres en Chile</a:t>
            </a:r>
            <a:endParaRPr lang="es-ES" dirty="0">
              <a:solidFill>
                <a:prstClr val="black"/>
              </a:solidFill>
            </a:endParaRPr>
          </a:p>
        </p:txBody>
      </p:sp>
      <p:sp>
        <p:nvSpPr>
          <p:cNvPr id="2" name="Rectángulo 1"/>
          <p:cNvSpPr/>
          <p:nvPr/>
        </p:nvSpPr>
        <p:spPr>
          <a:xfrm>
            <a:off x="684193" y="5019053"/>
            <a:ext cx="2952328" cy="738664"/>
          </a:xfrm>
          <a:prstGeom prst="rect">
            <a:avLst/>
          </a:prstGeom>
        </p:spPr>
        <p:txBody>
          <a:bodyPr wrap="square">
            <a:spAutoFit/>
          </a:bodyPr>
          <a:lstStyle/>
          <a:p>
            <a:pPr algn="just"/>
            <a:r>
              <a:rPr lang="es-CL" sz="1400" b="1" i="1" dirty="0" smtClean="0">
                <a:latin typeface="Calibri" panose="020F0502020204030204" pitchFamily="34" charset="0"/>
                <a:ea typeface="Times New Roman" panose="02020603050405020304" pitchFamily="18" charset="0"/>
                <a:cs typeface="Times New Roman" panose="02020603050405020304" pitchFamily="18" charset="0"/>
              </a:rPr>
              <a:t>“Prevenir </a:t>
            </a:r>
            <a:r>
              <a:rPr lang="es-CL" sz="1400" b="1" i="1" dirty="0">
                <a:latin typeface="Calibri" panose="020F0502020204030204" pitchFamily="34" charset="0"/>
                <a:ea typeface="Times New Roman" panose="02020603050405020304" pitchFamily="18" charset="0"/>
                <a:cs typeface="Times New Roman" panose="02020603050405020304" pitchFamily="18" charset="0"/>
              </a:rPr>
              <a:t>las violencias contra las mujeres y su </a:t>
            </a:r>
            <a:r>
              <a:rPr lang="es-CL" sz="1400" b="1" i="1" dirty="0" smtClean="0">
                <a:latin typeface="Calibri" panose="020F0502020204030204" pitchFamily="34" charset="0"/>
                <a:ea typeface="Times New Roman" panose="02020603050405020304" pitchFamily="18" charset="0"/>
                <a:cs typeface="Times New Roman" panose="02020603050405020304" pitchFamily="18" charset="0"/>
              </a:rPr>
              <a:t>naturalización </a:t>
            </a:r>
            <a:r>
              <a:rPr lang="es-CL" sz="1400" b="1" i="1" dirty="0">
                <a:latin typeface="Calibri" panose="020F0502020204030204" pitchFamily="34" charset="0"/>
                <a:ea typeface="Times New Roman" panose="02020603050405020304" pitchFamily="18" charset="0"/>
                <a:cs typeface="Times New Roman" panose="02020603050405020304" pitchFamily="18" charset="0"/>
              </a:rPr>
              <a:t>en la </a:t>
            </a:r>
            <a:r>
              <a:rPr lang="es-CL" sz="1400" b="1" i="1" dirty="0" smtClean="0">
                <a:latin typeface="Calibri" panose="020F0502020204030204" pitchFamily="34" charset="0"/>
                <a:ea typeface="Times New Roman" panose="02020603050405020304" pitchFamily="18" charset="0"/>
                <a:cs typeface="Times New Roman" panose="02020603050405020304" pitchFamily="18" charset="0"/>
              </a:rPr>
              <a:t>población que habita en Chile”</a:t>
            </a:r>
            <a:endParaRPr lang="es-CL" sz="1400" b="1" i="1" dirty="0"/>
          </a:p>
        </p:txBody>
      </p:sp>
      <p:sp>
        <p:nvSpPr>
          <p:cNvPr id="3" name="Rectángulo 2"/>
          <p:cNvSpPr/>
          <p:nvPr/>
        </p:nvSpPr>
        <p:spPr>
          <a:xfrm>
            <a:off x="3846387" y="4950460"/>
            <a:ext cx="2880320" cy="1384995"/>
          </a:xfrm>
          <a:prstGeom prst="rect">
            <a:avLst/>
          </a:prstGeom>
        </p:spPr>
        <p:txBody>
          <a:bodyPr wrap="square">
            <a:spAutoFit/>
          </a:bodyPr>
          <a:lstStyle/>
          <a:p>
            <a:pPr algn="just"/>
            <a:r>
              <a:rPr lang="es-CL" sz="1400" b="1" i="1" dirty="0">
                <a:latin typeface="Calibri" panose="020F0502020204030204" pitchFamily="34" charset="0"/>
                <a:ea typeface="Times New Roman" panose="02020603050405020304" pitchFamily="18" charset="0"/>
                <a:cs typeface="Times New Roman" panose="02020603050405020304" pitchFamily="18" charset="0"/>
              </a:rPr>
              <a:t>“Atender y proteger a las mujeres que han sido víctimas de violencias; reparar el daño producido en las mismas y propender a su autonomía para erradicar la violencia de sus vidas</a:t>
            </a:r>
            <a:r>
              <a:rPr lang="es-CL" sz="1400" b="1" i="1" dirty="0" smtClean="0">
                <a:latin typeface="Calibri" panose="020F0502020204030204" pitchFamily="34" charset="0"/>
                <a:ea typeface="Times New Roman" panose="02020603050405020304" pitchFamily="18" charset="0"/>
                <a:cs typeface="Times New Roman" panose="02020603050405020304" pitchFamily="18" charset="0"/>
              </a:rPr>
              <a:t>”</a:t>
            </a:r>
            <a:endParaRPr lang="es-CL" sz="1400" b="1" i="1" dirty="0"/>
          </a:p>
        </p:txBody>
      </p:sp>
      <p:sp>
        <p:nvSpPr>
          <p:cNvPr id="8" name="CuadroTexto 7"/>
          <p:cNvSpPr txBox="1"/>
          <p:nvPr/>
        </p:nvSpPr>
        <p:spPr>
          <a:xfrm>
            <a:off x="810080" y="4643844"/>
            <a:ext cx="1170257" cy="369332"/>
          </a:xfrm>
          <a:prstGeom prst="rect">
            <a:avLst/>
          </a:prstGeom>
          <a:noFill/>
        </p:spPr>
        <p:txBody>
          <a:bodyPr wrap="square" rtlCol="0">
            <a:spAutoFit/>
          </a:bodyPr>
          <a:lstStyle/>
          <a:p>
            <a:r>
              <a:rPr lang="es-CL" b="1" dirty="0" smtClean="0">
                <a:solidFill>
                  <a:schemeClr val="accent4">
                    <a:lumMod val="75000"/>
                  </a:schemeClr>
                </a:solidFill>
              </a:rPr>
              <a:t>Propósito:</a:t>
            </a:r>
            <a:endParaRPr lang="es-CL" b="1" dirty="0">
              <a:solidFill>
                <a:schemeClr val="accent4">
                  <a:lumMod val="75000"/>
                </a:schemeClr>
              </a:solidFill>
            </a:endParaRPr>
          </a:p>
        </p:txBody>
      </p:sp>
      <p:sp>
        <p:nvSpPr>
          <p:cNvPr id="9" name="CuadroTexto 8"/>
          <p:cNvSpPr txBox="1"/>
          <p:nvPr/>
        </p:nvSpPr>
        <p:spPr>
          <a:xfrm>
            <a:off x="4716016" y="4581128"/>
            <a:ext cx="2538409" cy="369332"/>
          </a:xfrm>
          <a:prstGeom prst="rect">
            <a:avLst/>
          </a:prstGeom>
          <a:noFill/>
        </p:spPr>
        <p:txBody>
          <a:bodyPr wrap="square" rtlCol="0">
            <a:spAutoFit/>
          </a:bodyPr>
          <a:lstStyle/>
          <a:p>
            <a:r>
              <a:rPr lang="es-CL" b="1" dirty="0" smtClean="0">
                <a:solidFill>
                  <a:schemeClr val="accent4">
                    <a:lumMod val="75000"/>
                  </a:schemeClr>
                </a:solidFill>
              </a:rPr>
              <a:t>Propósito:</a:t>
            </a:r>
            <a:endParaRPr lang="es-CL" b="1" dirty="0">
              <a:solidFill>
                <a:schemeClr val="accent4">
                  <a:lumMod val="75000"/>
                </a:schemeClr>
              </a:solidFill>
            </a:endParaRPr>
          </a:p>
        </p:txBody>
      </p:sp>
      <p:sp>
        <p:nvSpPr>
          <p:cNvPr id="10" name="9 Rectángulo"/>
          <p:cNvSpPr/>
          <p:nvPr/>
        </p:nvSpPr>
        <p:spPr>
          <a:xfrm>
            <a:off x="467544" y="404664"/>
            <a:ext cx="8352928" cy="10081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tx1"/>
                </a:solidFill>
              </a:rPr>
              <a:t>Unidad en Violencia contra las Mujeres </a:t>
            </a:r>
          </a:p>
          <a:p>
            <a:pPr algn="ctr"/>
            <a:r>
              <a:rPr lang="es-ES" sz="2800" dirty="0" smtClean="0">
                <a:solidFill>
                  <a:schemeClr val="tx1"/>
                </a:solidFill>
              </a:rPr>
              <a:t>Servicio Nacional de la Mujer y la Equidad de Género</a:t>
            </a:r>
            <a:endParaRPr lang="es-ES" sz="2800" dirty="0">
              <a:solidFill>
                <a:schemeClr val="tx1"/>
              </a:solidFill>
            </a:endParaRPr>
          </a:p>
        </p:txBody>
      </p:sp>
      <p:sp>
        <p:nvSpPr>
          <p:cNvPr id="11" name="4 Rectángulo redondeado"/>
          <p:cNvSpPr/>
          <p:nvPr/>
        </p:nvSpPr>
        <p:spPr>
          <a:xfrm>
            <a:off x="6389445" y="4184122"/>
            <a:ext cx="2520280" cy="79401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smtClean="0">
                <a:solidFill>
                  <a:prstClr val="white"/>
                </a:solidFill>
              </a:rPr>
              <a:t>Línea de trabajo en </a:t>
            </a:r>
            <a:r>
              <a:rPr lang="es-ES" dirty="0" err="1" smtClean="0">
                <a:solidFill>
                  <a:prstClr val="white"/>
                </a:solidFill>
              </a:rPr>
              <a:t>femicidios</a:t>
            </a:r>
            <a:r>
              <a:rPr lang="es-ES" dirty="0" smtClean="0">
                <a:solidFill>
                  <a:prstClr val="white"/>
                </a:solidFill>
              </a:rPr>
              <a:t> y casos de VCM de C</a:t>
            </a:r>
            <a:endParaRPr lang="es-ES" dirty="0">
              <a:solidFill>
                <a:prstClr val="white"/>
              </a:solidFill>
            </a:endParaRPr>
          </a:p>
        </p:txBody>
      </p:sp>
    </p:spTree>
    <p:extLst>
      <p:ext uri="{BB962C8B-B14F-4D97-AF65-F5344CB8AC3E}">
        <p14:creationId xmlns:p14="http://schemas.microsoft.com/office/powerpoint/2010/main" val="2369915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29" y="27384"/>
            <a:ext cx="9142571"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pic>
      <p:sp>
        <p:nvSpPr>
          <p:cNvPr id="3" name="2 CuadroTexto"/>
          <p:cNvSpPr txBox="1"/>
          <p:nvPr/>
        </p:nvSpPr>
        <p:spPr>
          <a:xfrm>
            <a:off x="2174674" y="2808510"/>
            <a:ext cx="2736304" cy="13849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S" sz="2800" dirty="0" smtClean="0">
                <a:solidFill>
                  <a:schemeClr val="tx2">
                    <a:lumMod val="75000"/>
                  </a:schemeClr>
                </a:solidFill>
              </a:rPr>
              <a:t>Dispositivos de Intervención en VCM</a:t>
            </a:r>
            <a:endParaRPr lang="es-ES" sz="2800" dirty="0">
              <a:solidFill>
                <a:schemeClr val="tx2">
                  <a:lumMod val="75000"/>
                </a:schemeClr>
              </a:solidFill>
            </a:endParaRPr>
          </a:p>
        </p:txBody>
      </p:sp>
      <p:sp>
        <p:nvSpPr>
          <p:cNvPr id="10" name="9 Rectángulo redondeado"/>
          <p:cNvSpPr/>
          <p:nvPr/>
        </p:nvSpPr>
        <p:spPr>
          <a:xfrm>
            <a:off x="5508104" y="5733256"/>
            <a:ext cx="302433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Servicio de Atención Telefónica FONO VCM</a:t>
            </a:r>
          </a:p>
          <a:p>
            <a:pPr algn="ctr"/>
            <a:r>
              <a:rPr lang="es-ES" dirty="0" smtClean="0"/>
              <a:t>(Cobertura Nacional) </a:t>
            </a:r>
            <a:endParaRPr lang="es-ES" dirty="0"/>
          </a:p>
        </p:txBody>
      </p:sp>
      <p:sp>
        <p:nvSpPr>
          <p:cNvPr id="12" name="11 Rectángulo redondeado"/>
          <p:cNvSpPr/>
          <p:nvPr/>
        </p:nvSpPr>
        <p:spPr>
          <a:xfrm>
            <a:off x="5508104" y="188640"/>
            <a:ext cx="3024336" cy="13751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s-ES" dirty="0" smtClean="0"/>
              <a:t> 103 Centros de la Mujer </a:t>
            </a:r>
            <a:r>
              <a:rPr lang="es-ES" sz="1100" dirty="0" smtClean="0"/>
              <a:t>(Comunas o agrupación de comunas)</a:t>
            </a:r>
          </a:p>
          <a:p>
            <a:pPr algn="ctr"/>
            <a:r>
              <a:rPr lang="es-ES" sz="1100" dirty="0" smtClean="0"/>
              <a:t>(Cobertura en 288 comunas aproximadamente)</a:t>
            </a:r>
          </a:p>
          <a:p>
            <a:pPr algn="ctr"/>
            <a:r>
              <a:rPr lang="es-ES" sz="1600" dirty="0" smtClean="0"/>
              <a:t>6 nuevos</a:t>
            </a:r>
            <a:endParaRPr lang="es-ES" sz="1600" dirty="0"/>
          </a:p>
        </p:txBody>
      </p:sp>
      <p:sp>
        <p:nvSpPr>
          <p:cNvPr id="13" name="12 Rectángulo redondeado"/>
          <p:cNvSpPr/>
          <p:nvPr/>
        </p:nvSpPr>
        <p:spPr>
          <a:xfrm>
            <a:off x="5508104" y="1635787"/>
            <a:ext cx="3024336" cy="929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35 Casas de Acogida  </a:t>
            </a:r>
          </a:p>
          <a:p>
            <a:pPr algn="ctr"/>
            <a:r>
              <a:rPr lang="es-ES" sz="1200" dirty="0" smtClean="0"/>
              <a:t>(1 o 2 regionales) </a:t>
            </a:r>
          </a:p>
          <a:p>
            <a:pPr algn="ctr"/>
            <a:r>
              <a:rPr lang="es-ES" sz="1200" dirty="0" smtClean="0"/>
              <a:t>12 nuevas Casas</a:t>
            </a:r>
          </a:p>
        </p:txBody>
      </p:sp>
      <p:sp>
        <p:nvSpPr>
          <p:cNvPr id="14" name="13 Rectángulo redondeado"/>
          <p:cNvSpPr/>
          <p:nvPr/>
        </p:nvSpPr>
        <p:spPr>
          <a:xfrm>
            <a:off x="5508104" y="2639130"/>
            <a:ext cx="3024336" cy="8618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15 Centros de Hombres </a:t>
            </a:r>
          </a:p>
          <a:p>
            <a:pPr algn="ctr"/>
            <a:r>
              <a:rPr lang="es-ES" dirty="0" smtClean="0"/>
              <a:t>(Regionales, 1 por región)</a:t>
            </a:r>
            <a:endParaRPr lang="es-ES" dirty="0"/>
          </a:p>
        </p:txBody>
      </p:sp>
      <p:sp>
        <p:nvSpPr>
          <p:cNvPr id="18" name="17 Rectángulo redondeado"/>
          <p:cNvSpPr/>
          <p:nvPr/>
        </p:nvSpPr>
        <p:spPr>
          <a:xfrm>
            <a:off x="5508104" y="3594720"/>
            <a:ext cx="3024336" cy="842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 Casa de Acogida de Trata (Nacional) </a:t>
            </a:r>
            <a:endParaRPr lang="es-ES" dirty="0"/>
          </a:p>
        </p:txBody>
      </p:sp>
      <p:sp>
        <p:nvSpPr>
          <p:cNvPr id="19" name="18 Rectángulo redondeado"/>
          <p:cNvSpPr/>
          <p:nvPr/>
        </p:nvSpPr>
        <p:spPr>
          <a:xfrm>
            <a:off x="5508104" y="4509120"/>
            <a:ext cx="3024336"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 Centros para Mujeres Víctimas de Agresiones Sexuales ( Regionales, en regiones RM, V y VIII)</a:t>
            </a:r>
            <a:endParaRPr lang="es-ES" dirty="0"/>
          </a:p>
        </p:txBody>
      </p:sp>
      <p:cxnSp>
        <p:nvCxnSpPr>
          <p:cNvPr id="21" name="20 Conector recto de flecha"/>
          <p:cNvCxnSpPr>
            <a:stCxn id="3" idx="3"/>
            <a:endCxn id="12" idx="1"/>
          </p:cNvCxnSpPr>
          <p:nvPr/>
        </p:nvCxnSpPr>
        <p:spPr>
          <a:xfrm flipV="1">
            <a:off x="4910978" y="876210"/>
            <a:ext cx="597126" cy="26247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stCxn id="3" idx="3"/>
            <a:endCxn id="13" idx="1"/>
          </p:cNvCxnSpPr>
          <p:nvPr/>
        </p:nvCxnSpPr>
        <p:spPr>
          <a:xfrm flipV="1">
            <a:off x="4910978" y="2100346"/>
            <a:ext cx="597126" cy="14006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a:stCxn id="3" idx="3"/>
            <a:endCxn id="14" idx="1"/>
          </p:cNvCxnSpPr>
          <p:nvPr/>
        </p:nvCxnSpPr>
        <p:spPr>
          <a:xfrm flipV="1">
            <a:off x="4910978" y="3070069"/>
            <a:ext cx="597126" cy="4309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a:stCxn id="3" idx="3"/>
            <a:endCxn id="18" idx="1"/>
          </p:cNvCxnSpPr>
          <p:nvPr/>
        </p:nvCxnSpPr>
        <p:spPr>
          <a:xfrm>
            <a:off x="4910978" y="3501008"/>
            <a:ext cx="597126" cy="5149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a:stCxn id="3" idx="3"/>
            <a:endCxn id="19" idx="1"/>
          </p:cNvCxnSpPr>
          <p:nvPr/>
        </p:nvCxnSpPr>
        <p:spPr>
          <a:xfrm>
            <a:off x="4910978" y="3501008"/>
            <a:ext cx="597126" cy="1584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a:stCxn id="3" idx="3"/>
            <a:endCxn id="10" idx="1"/>
          </p:cNvCxnSpPr>
          <p:nvPr/>
        </p:nvCxnSpPr>
        <p:spPr>
          <a:xfrm>
            <a:off x="4910978" y="3501008"/>
            <a:ext cx="597126" cy="2664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ángulo 4"/>
          <p:cNvSpPr/>
          <p:nvPr/>
        </p:nvSpPr>
        <p:spPr>
          <a:xfrm>
            <a:off x="324544" y="480826"/>
            <a:ext cx="4572000" cy="1323439"/>
          </a:xfrm>
          <a:prstGeom prst="rect">
            <a:avLst/>
          </a:prstGeom>
        </p:spPr>
        <p:txBody>
          <a:bodyPr>
            <a:spAutoFit/>
          </a:bodyPr>
          <a:lstStyle/>
          <a:p>
            <a:pPr algn="ctr"/>
            <a:endParaRPr lang="es-ES" sz="2000" b="1" dirty="0" smtClean="0">
              <a:solidFill>
                <a:schemeClr val="tx2">
                  <a:lumMod val="75000"/>
                </a:schemeClr>
              </a:solidFill>
            </a:endParaRPr>
          </a:p>
          <a:p>
            <a:pPr algn="ctr"/>
            <a:endParaRPr lang="es-ES" sz="2000" b="1" dirty="0" smtClean="0">
              <a:solidFill>
                <a:schemeClr val="tx2">
                  <a:lumMod val="75000"/>
                </a:schemeClr>
              </a:solidFill>
            </a:endParaRPr>
          </a:p>
          <a:p>
            <a:pPr algn="ctr"/>
            <a:endParaRPr lang="es-ES" sz="2000" b="1" dirty="0" smtClean="0">
              <a:solidFill>
                <a:schemeClr val="tx2">
                  <a:lumMod val="75000"/>
                </a:schemeClr>
              </a:solidFill>
            </a:endParaRPr>
          </a:p>
          <a:p>
            <a:pPr algn="ctr"/>
            <a:endParaRPr lang="es-ES" sz="2000" b="1" dirty="0">
              <a:solidFill>
                <a:schemeClr val="tx2">
                  <a:lumMod val="75000"/>
                </a:schemeClr>
              </a:solidFill>
            </a:endParaRPr>
          </a:p>
        </p:txBody>
      </p:sp>
      <p:sp>
        <p:nvSpPr>
          <p:cNvPr id="17" name="9 Rectángulo redondeado"/>
          <p:cNvSpPr/>
          <p:nvPr/>
        </p:nvSpPr>
        <p:spPr>
          <a:xfrm>
            <a:off x="2744416" y="5075073"/>
            <a:ext cx="2215008" cy="864096"/>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Encargados/as de Casos de </a:t>
            </a:r>
            <a:r>
              <a:rPr lang="es-ES" dirty="0" err="1" smtClean="0"/>
              <a:t>Femicidios</a:t>
            </a:r>
            <a:endParaRPr lang="es-ES" dirty="0"/>
          </a:p>
        </p:txBody>
      </p:sp>
      <p:pic>
        <p:nvPicPr>
          <p:cNvPr id="30" name="Picture 2" descr="C:\Documents and Settings\rlopez\Mis documentos\Downloads\Banner_Monitoras Comunitarias (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2015" y="628284"/>
            <a:ext cx="3249905" cy="15793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 name="9 Rectángulo redondeado"/>
          <p:cNvSpPr/>
          <p:nvPr/>
        </p:nvSpPr>
        <p:spPr>
          <a:xfrm>
            <a:off x="324544" y="4254152"/>
            <a:ext cx="2215008" cy="128529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Plan Nacional de Acción en Violencia contra las Mujeres 2014-2018</a:t>
            </a:r>
            <a:endParaRPr lang="es-ES" dirty="0"/>
          </a:p>
        </p:txBody>
      </p:sp>
    </p:spTree>
    <p:extLst>
      <p:ext uri="{BB962C8B-B14F-4D97-AF65-F5344CB8AC3E}">
        <p14:creationId xmlns:p14="http://schemas.microsoft.com/office/powerpoint/2010/main" val="2079926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0EF647D7-492B-BD44-9398-1E470FAA35B7}" type="slidenum">
              <a:rPr lang="es-ES" smtClean="0"/>
              <a:pPr/>
              <a:t>24</a:t>
            </a:fld>
            <a:endParaRPr lang="es-ES"/>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1447847258"/>
              </p:ext>
            </p:extLst>
          </p:nvPr>
        </p:nvGraphicFramePr>
        <p:xfrm>
          <a:off x="107504" y="139084"/>
          <a:ext cx="8856984" cy="6714662"/>
        </p:xfrm>
        <a:graphic>
          <a:graphicData uri="http://schemas.openxmlformats.org/drawingml/2006/table">
            <a:tbl>
              <a:tblPr firstRow="1" firstCol="1" bandRow="1">
                <a:tableStyleId>{5C22544A-7EE6-4342-B048-85BDC9FD1C3A}</a:tableStyleId>
              </a:tblPr>
              <a:tblGrid>
                <a:gridCol w="2542841"/>
                <a:gridCol w="6314143"/>
              </a:tblGrid>
              <a:tr h="215310">
                <a:tc>
                  <a:txBody>
                    <a:bodyPr/>
                    <a:lstStyle/>
                    <a:p>
                      <a:pPr algn="just">
                        <a:lnSpc>
                          <a:spcPct val="115000"/>
                        </a:lnSpc>
                        <a:spcAft>
                          <a:spcPts val="0"/>
                        </a:spcAft>
                      </a:pPr>
                      <a:r>
                        <a:rPr lang="es-CL" sz="1100" dirty="0">
                          <a:effectLst/>
                        </a:rPr>
                        <a:t>Sector espacio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66" marR="47866" marT="0" marB="0">
                    <a:solidFill>
                      <a:schemeClr val="accent4">
                        <a:lumMod val="60000"/>
                        <a:lumOff val="40000"/>
                      </a:schemeClr>
                    </a:solidFill>
                  </a:tcPr>
                </a:tc>
                <a:tc>
                  <a:txBody>
                    <a:bodyPr/>
                    <a:lstStyle/>
                    <a:p>
                      <a:pPr algn="just">
                        <a:lnSpc>
                          <a:spcPct val="115000"/>
                        </a:lnSpc>
                        <a:spcAft>
                          <a:spcPts val="0"/>
                        </a:spcAft>
                      </a:pPr>
                      <a:r>
                        <a:rPr lang="es-CL" sz="1100" dirty="0">
                          <a:effectLst/>
                        </a:rPr>
                        <a:t>Buena práctica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66" marR="47866" marT="0" marB="0">
                    <a:solidFill>
                      <a:schemeClr val="accent4">
                        <a:lumMod val="60000"/>
                        <a:lumOff val="40000"/>
                      </a:schemeClr>
                    </a:solidFill>
                  </a:tcPr>
                </a:tc>
              </a:tr>
              <a:tr h="535170">
                <a:tc>
                  <a:txBody>
                    <a:bodyPr/>
                    <a:lstStyle/>
                    <a:p>
                      <a:pPr algn="just">
                        <a:lnSpc>
                          <a:spcPct val="115000"/>
                        </a:lnSpc>
                        <a:spcAft>
                          <a:spcPts val="0"/>
                        </a:spcAft>
                      </a:pPr>
                      <a:r>
                        <a:rPr lang="es-CL" sz="1100" dirty="0">
                          <a:effectLst/>
                        </a:rPr>
                        <a:t>Ministerio Público</a:t>
                      </a:r>
                      <a:endParaRPr lang="es-ES" sz="1100" dirty="0">
                        <a:effectLst/>
                      </a:endParaRPr>
                    </a:p>
                    <a:p>
                      <a:pPr algn="just">
                        <a:lnSpc>
                          <a:spcPct val="115000"/>
                        </a:lnSpc>
                        <a:spcAft>
                          <a:spcPts val="0"/>
                        </a:spcAft>
                      </a:pPr>
                      <a:r>
                        <a:rPr lang="es-CL" sz="1100" dirty="0">
                          <a:effectLst/>
                        </a:rPr>
                        <a:t> </a:t>
                      </a:r>
                      <a:endParaRPr lang="es-ES" sz="1100" dirty="0">
                        <a:effectLst/>
                      </a:endParaRPr>
                    </a:p>
                    <a:p>
                      <a:pPr algn="just">
                        <a:lnSpc>
                          <a:spcPct val="115000"/>
                        </a:lnSpc>
                        <a:spcAft>
                          <a:spcPts val="0"/>
                        </a:spcAft>
                      </a:pPr>
                      <a:r>
                        <a:rPr lang="es-CL"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66" marR="47866" marT="0" marB="0"/>
                </a:tc>
                <a:tc>
                  <a:txBody>
                    <a:bodyPr/>
                    <a:lstStyle/>
                    <a:p>
                      <a:pPr algn="just">
                        <a:lnSpc>
                          <a:spcPct val="115000"/>
                        </a:lnSpc>
                        <a:spcAft>
                          <a:spcPts val="0"/>
                        </a:spcAft>
                      </a:pPr>
                      <a:r>
                        <a:rPr lang="es-CL" sz="1100" dirty="0">
                          <a:effectLst/>
                        </a:rPr>
                        <a:t>Manual sobre Investigación para los casos de Violencia de Pareja y </a:t>
                      </a:r>
                      <a:r>
                        <a:rPr lang="es-CL" sz="1100" dirty="0" err="1">
                          <a:effectLst/>
                        </a:rPr>
                        <a:t>Femicidio</a:t>
                      </a:r>
                      <a:r>
                        <a:rPr lang="es-CL" sz="1100" dirty="0">
                          <a:effectLst/>
                        </a:rPr>
                        <a:t> en Chile, 2012.</a:t>
                      </a:r>
                      <a:endParaRPr lang="es-ES" sz="1100" dirty="0">
                        <a:effectLst/>
                      </a:endParaRPr>
                    </a:p>
                    <a:p>
                      <a:pPr algn="just">
                        <a:lnSpc>
                          <a:spcPct val="115000"/>
                        </a:lnSpc>
                        <a:spcAft>
                          <a:spcPts val="0"/>
                        </a:spcAft>
                      </a:pPr>
                      <a:r>
                        <a:rPr lang="es-CL"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66" marR="47866" marT="0" marB="0"/>
                </a:tc>
              </a:tr>
              <a:tr h="535170">
                <a:tc>
                  <a:txBody>
                    <a:bodyPr/>
                    <a:lstStyle/>
                    <a:p>
                      <a:pPr algn="just">
                        <a:lnSpc>
                          <a:spcPct val="115000"/>
                        </a:lnSpc>
                        <a:spcAft>
                          <a:spcPts val="0"/>
                        </a:spcAft>
                      </a:pPr>
                      <a:r>
                        <a:rPr lang="es-CL" sz="1100" dirty="0">
                          <a:effectLst/>
                        </a:rPr>
                        <a:t>Poder Judicial </a:t>
                      </a:r>
                      <a:endParaRPr lang="es-ES" sz="1100" dirty="0">
                        <a:effectLst/>
                      </a:endParaRPr>
                    </a:p>
                    <a:p>
                      <a:pPr algn="just">
                        <a:lnSpc>
                          <a:spcPct val="115000"/>
                        </a:lnSpc>
                        <a:spcAft>
                          <a:spcPts val="0"/>
                        </a:spcAft>
                      </a:pPr>
                      <a:r>
                        <a:rPr lang="es-CL" sz="1100" dirty="0">
                          <a:effectLst/>
                        </a:rPr>
                        <a:t> </a:t>
                      </a:r>
                      <a:endParaRPr lang="es-ES" sz="1100" dirty="0">
                        <a:effectLst/>
                      </a:endParaRPr>
                    </a:p>
                    <a:p>
                      <a:pPr algn="just">
                        <a:lnSpc>
                          <a:spcPct val="115000"/>
                        </a:lnSpc>
                        <a:spcAft>
                          <a:spcPts val="0"/>
                        </a:spcAft>
                      </a:pPr>
                      <a:r>
                        <a:rPr lang="es-CL"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66" marR="47866" marT="0" marB="0"/>
                </a:tc>
                <a:tc>
                  <a:txBody>
                    <a:bodyPr/>
                    <a:lstStyle/>
                    <a:p>
                      <a:pPr algn="just">
                        <a:lnSpc>
                          <a:spcPct val="115000"/>
                        </a:lnSpc>
                        <a:spcAft>
                          <a:spcPts val="0"/>
                        </a:spcAft>
                      </a:pPr>
                      <a:r>
                        <a:rPr lang="es-CL" sz="1100">
                          <a:effectLst/>
                        </a:rPr>
                        <a:t>Protocolo para Actuación Judicial para Casos de Violencia de Género contra las Mujeres , Cumbre Judicial Iberoamericana, 2014</a:t>
                      </a:r>
                      <a:endParaRPr lang="es-ES" sz="1100">
                        <a:effectLst/>
                      </a:endParaRPr>
                    </a:p>
                    <a:p>
                      <a:pPr algn="just">
                        <a:lnSpc>
                          <a:spcPct val="115000"/>
                        </a:lnSpc>
                        <a:spcAft>
                          <a:spcPts val="0"/>
                        </a:spcAft>
                      </a:pPr>
                      <a:r>
                        <a:rPr lang="es-C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7866" marR="47866" marT="0" marB="0"/>
                </a:tc>
              </a:tr>
              <a:tr h="535170">
                <a:tc>
                  <a:txBody>
                    <a:bodyPr/>
                    <a:lstStyle/>
                    <a:p>
                      <a:pPr algn="l">
                        <a:lnSpc>
                          <a:spcPct val="115000"/>
                        </a:lnSpc>
                        <a:spcAft>
                          <a:spcPts val="0"/>
                        </a:spcAft>
                      </a:pPr>
                      <a:r>
                        <a:rPr lang="es-CL" sz="1100">
                          <a:effectLst/>
                        </a:rPr>
                        <a:t>Poder Judicial, Academia Judicial</a:t>
                      </a:r>
                      <a:endParaRPr lang="es-ES" sz="1100">
                        <a:effectLst/>
                      </a:endParaRPr>
                    </a:p>
                    <a:p>
                      <a:pPr algn="just">
                        <a:lnSpc>
                          <a:spcPct val="115000"/>
                        </a:lnSpc>
                        <a:spcAft>
                          <a:spcPts val="0"/>
                        </a:spcAft>
                      </a:pPr>
                      <a:r>
                        <a:rPr lang="es-CL" sz="1100">
                          <a:effectLst/>
                        </a:rPr>
                        <a:t> </a:t>
                      </a:r>
                      <a:endParaRPr lang="es-ES" sz="1100">
                        <a:effectLst/>
                      </a:endParaRPr>
                    </a:p>
                    <a:p>
                      <a:pPr algn="just">
                        <a:lnSpc>
                          <a:spcPct val="115000"/>
                        </a:lnSpc>
                        <a:spcAft>
                          <a:spcPts val="0"/>
                        </a:spcAft>
                      </a:pPr>
                      <a:r>
                        <a:rPr lang="es-C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7866" marR="47866" marT="0" marB="0"/>
                </a:tc>
                <a:tc>
                  <a:txBody>
                    <a:bodyPr/>
                    <a:lstStyle/>
                    <a:p>
                      <a:pPr algn="just">
                        <a:lnSpc>
                          <a:spcPct val="115000"/>
                        </a:lnSpc>
                        <a:spcAft>
                          <a:spcPts val="0"/>
                        </a:spcAft>
                      </a:pPr>
                      <a:r>
                        <a:rPr lang="es-CL" sz="1100" dirty="0">
                          <a:effectLst/>
                        </a:rPr>
                        <a:t>Incorporación a los Cursos de Formación de la Academia Judicial, curso sobre roles y estereotipos, 2015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66" marR="47866" marT="0" marB="0"/>
                </a:tc>
              </a:tr>
              <a:tr h="535170">
                <a:tc>
                  <a:txBody>
                    <a:bodyPr/>
                    <a:lstStyle/>
                    <a:p>
                      <a:pPr algn="just">
                        <a:lnSpc>
                          <a:spcPct val="115000"/>
                        </a:lnSpc>
                        <a:spcAft>
                          <a:spcPts val="0"/>
                        </a:spcAft>
                      </a:pPr>
                      <a:r>
                        <a:rPr lang="es-CL" sz="1100">
                          <a:effectLst/>
                        </a:rPr>
                        <a:t>Poder Judicial, Corte Suprema</a:t>
                      </a:r>
                      <a:endParaRPr lang="es-ES" sz="1100">
                        <a:effectLst/>
                      </a:endParaRPr>
                    </a:p>
                    <a:p>
                      <a:pPr algn="just">
                        <a:lnSpc>
                          <a:spcPct val="115000"/>
                        </a:lnSpc>
                        <a:spcAft>
                          <a:spcPts val="0"/>
                        </a:spcAft>
                      </a:pPr>
                      <a:r>
                        <a:rPr lang="es-CL" sz="1100">
                          <a:effectLst/>
                        </a:rPr>
                        <a:t> </a:t>
                      </a:r>
                      <a:endParaRPr lang="es-ES" sz="1100">
                        <a:effectLst/>
                      </a:endParaRPr>
                    </a:p>
                    <a:p>
                      <a:pPr algn="just">
                        <a:lnSpc>
                          <a:spcPct val="115000"/>
                        </a:lnSpc>
                        <a:spcAft>
                          <a:spcPts val="0"/>
                        </a:spcAft>
                      </a:pPr>
                      <a:r>
                        <a:rPr lang="es-C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7866" marR="47866" marT="0" marB="0"/>
                </a:tc>
                <a:tc>
                  <a:txBody>
                    <a:bodyPr/>
                    <a:lstStyle/>
                    <a:p>
                      <a:pPr algn="just">
                        <a:lnSpc>
                          <a:spcPct val="115000"/>
                        </a:lnSpc>
                        <a:spcAft>
                          <a:spcPts val="0"/>
                        </a:spcAft>
                      </a:pPr>
                      <a:r>
                        <a:rPr lang="es-ES" sz="1100">
                          <a:effectLst/>
                        </a:rPr>
                        <a:t>El Pleno de la Corte Suprema aprobó (8/07/2016), aprueba, la creación de la  "Secretaría Técnica  de Igualdad de Género y No Discriminación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7866" marR="47866" marT="0" marB="0"/>
                </a:tc>
              </a:tr>
              <a:tr h="535170">
                <a:tc>
                  <a:txBody>
                    <a:bodyPr/>
                    <a:lstStyle/>
                    <a:p>
                      <a:pPr algn="just">
                        <a:lnSpc>
                          <a:spcPct val="115000"/>
                        </a:lnSpc>
                        <a:spcAft>
                          <a:spcPts val="0"/>
                        </a:spcAft>
                      </a:pPr>
                      <a:r>
                        <a:rPr lang="es-CL" sz="1100">
                          <a:effectLst/>
                        </a:rPr>
                        <a:t>Poder Judicial, Corte Suprema</a:t>
                      </a:r>
                      <a:endParaRPr lang="es-ES" sz="1100">
                        <a:effectLst/>
                      </a:endParaRPr>
                    </a:p>
                    <a:p>
                      <a:pPr algn="just">
                        <a:lnSpc>
                          <a:spcPct val="115000"/>
                        </a:lnSpc>
                        <a:spcAft>
                          <a:spcPts val="0"/>
                        </a:spcAft>
                      </a:pPr>
                      <a:r>
                        <a:rPr lang="es-CL" sz="1100">
                          <a:effectLst/>
                        </a:rPr>
                        <a:t> </a:t>
                      </a:r>
                      <a:endParaRPr lang="es-ES" sz="1100">
                        <a:effectLst/>
                      </a:endParaRPr>
                    </a:p>
                    <a:p>
                      <a:pPr algn="just">
                        <a:lnSpc>
                          <a:spcPct val="115000"/>
                        </a:lnSpc>
                        <a:spcAft>
                          <a:spcPts val="0"/>
                        </a:spcAft>
                      </a:pPr>
                      <a:r>
                        <a:rPr lang="es-C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7866" marR="47866" marT="0" marB="0"/>
                </a:tc>
                <a:tc>
                  <a:txBody>
                    <a:bodyPr/>
                    <a:lstStyle/>
                    <a:p>
                      <a:pPr algn="just">
                        <a:lnSpc>
                          <a:spcPct val="115000"/>
                        </a:lnSpc>
                        <a:spcAft>
                          <a:spcPts val="0"/>
                        </a:spcAft>
                      </a:pPr>
                      <a:r>
                        <a:rPr lang="es-ES" sz="1100">
                          <a:effectLst/>
                        </a:rPr>
                        <a:t>Estudio Diagnóstico completo sobre "Igualdad de género y no discriminación en el Poder Judicial", 2016.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7866" marR="47866" marT="0" marB="0"/>
                </a:tc>
              </a:tr>
              <a:tr h="567996">
                <a:tc>
                  <a:txBody>
                    <a:bodyPr/>
                    <a:lstStyle/>
                    <a:p>
                      <a:pPr algn="just">
                        <a:lnSpc>
                          <a:spcPct val="115000"/>
                        </a:lnSpc>
                        <a:spcAft>
                          <a:spcPts val="0"/>
                        </a:spcAft>
                      </a:pPr>
                      <a:r>
                        <a:rPr lang="es-CL" sz="1100">
                          <a:effectLst/>
                        </a:rPr>
                        <a:t>Plan Nacional de Acción en Violencia contra las Mujeres 2014-2018</a:t>
                      </a:r>
                      <a:endParaRPr lang="es-ES" sz="1100">
                        <a:effectLst/>
                      </a:endParaRPr>
                    </a:p>
                    <a:p>
                      <a:pPr algn="just">
                        <a:lnSpc>
                          <a:spcPct val="115000"/>
                        </a:lnSpc>
                        <a:spcAft>
                          <a:spcPts val="0"/>
                        </a:spcAft>
                      </a:pPr>
                      <a:r>
                        <a:rPr lang="es-C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7866" marR="47866" marT="0" marB="0"/>
                </a:tc>
                <a:tc>
                  <a:txBody>
                    <a:bodyPr/>
                    <a:lstStyle/>
                    <a:p>
                      <a:pPr algn="just">
                        <a:lnSpc>
                          <a:spcPct val="115000"/>
                        </a:lnSpc>
                        <a:spcAft>
                          <a:spcPts val="0"/>
                        </a:spcAft>
                      </a:pPr>
                      <a:r>
                        <a:rPr lang="es-CL" sz="1100" dirty="0">
                          <a:effectLst/>
                        </a:rPr>
                        <a:t>Decálogo de los Derechos de las mujeres en los procesos judiciales de violencia de género, 2015-2016.</a:t>
                      </a:r>
                      <a:endParaRPr lang="es-ES" sz="1100" dirty="0">
                        <a:effectLst/>
                      </a:endParaRPr>
                    </a:p>
                    <a:p>
                      <a:pPr algn="just">
                        <a:lnSpc>
                          <a:spcPct val="115000"/>
                        </a:lnSpc>
                        <a:spcAft>
                          <a:spcPts val="0"/>
                        </a:spcAft>
                      </a:pPr>
                      <a:r>
                        <a:rPr lang="es-CL" sz="1100" dirty="0">
                          <a:effectLst/>
                        </a:rPr>
                        <a:t> </a:t>
                      </a:r>
                      <a:endParaRPr lang="es-ES" sz="1100" dirty="0">
                        <a:effectLst/>
                      </a:endParaRPr>
                    </a:p>
                    <a:p>
                      <a:pPr algn="just">
                        <a:lnSpc>
                          <a:spcPct val="115000"/>
                        </a:lnSpc>
                        <a:spcAft>
                          <a:spcPts val="0"/>
                        </a:spcAft>
                      </a:pPr>
                      <a:r>
                        <a:rPr lang="es-CL"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66" marR="47866" marT="0" marB="0"/>
                </a:tc>
              </a:tr>
              <a:tr h="482912">
                <a:tc>
                  <a:txBody>
                    <a:bodyPr/>
                    <a:lstStyle/>
                    <a:p>
                      <a:pPr algn="just">
                        <a:lnSpc>
                          <a:spcPct val="115000"/>
                        </a:lnSpc>
                        <a:spcAft>
                          <a:spcPts val="0"/>
                        </a:spcAft>
                      </a:pPr>
                      <a:r>
                        <a:rPr lang="es-CL" sz="1100">
                          <a:effectLst/>
                        </a:rPr>
                        <a:t>Plan Nacional de Acción en  Violencia contra las Mujeres 2014-2018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7866" marR="47866" marT="0" marB="0"/>
                </a:tc>
                <a:tc>
                  <a:txBody>
                    <a:bodyPr/>
                    <a:lstStyle/>
                    <a:p>
                      <a:pPr algn="just">
                        <a:lnSpc>
                          <a:spcPts val="1320"/>
                        </a:lnSpc>
                        <a:spcAft>
                          <a:spcPts val="0"/>
                        </a:spcAft>
                      </a:pPr>
                      <a:r>
                        <a:rPr lang="es-CL" sz="1100">
                          <a:effectLst/>
                        </a:rPr>
                        <a:t>Convenio y Protocolo Interinstitucional, </a:t>
                      </a:r>
                      <a:r>
                        <a:rPr lang="es-ES" sz="1100">
                          <a:effectLst/>
                        </a:rPr>
                        <a:t>Pauta Unificada de Evaluación Inicial de Riesgo de Violencia Contra las Mujeres, 2016</a:t>
                      </a:r>
                    </a:p>
                    <a:p>
                      <a:pPr algn="just">
                        <a:lnSpc>
                          <a:spcPct val="115000"/>
                        </a:lnSpc>
                        <a:spcAft>
                          <a:spcPts val="0"/>
                        </a:spcAft>
                      </a:pPr>
                      <a:r>
                        <a:rPr lang="es-C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7866" marR="47866" marT="0" marB="0"/>
                </a:tc>
              </a:tr>
              <a:tr h="353224">
                <a:tc>
                  <a:txBody>
                    <a:bodyPr/>
                    <a:lstStyle/>
                    <a:p>
                      <a:pPr algn="just">
                        <a:lnSpc>
                          <a:spcPct val="115000"/>
                        </a:lnSpc>
                        <a:spcAft>
                          <a:spcPts val="0"/>
                        </a:spcAft>
                      </a:pPr>
                      <a:r>
                        <a:rPr lang="es-CL" sz="1100">
                          <a:effectLst/>
                        </a:rPr>
                        <a:t>Asociación de Magistradas Chilenas, MACHI, 2013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7866" marR="47866" marT="0" marB="0"/>
                </a:tc>
                <a:tc>
                  <a:txBody>
                    <a:bodyPr/>
                    <a:lstStyle/>
                    <a:p>
                      <a:pPr algn="just">
                        <a:lnSpc>
                          <a:spcPct val="115000"/>
                        </a:lnSpc>
                        <a:spcAft>
                          <a:spcPts val="0"/>
                        </a:spcAft>
                      </a:pPr>
                      <a:r>
                        <a:rPr lang="es-CL" sz="1100">
                          <a:effectLst/>
                        </a:rPr>
                        <a:t>Se crea la Asociación de Magistradas Chilenas, MACHI,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7866" marR="47866" marT="0" marB="0"/>
                </a:tc>
              </a:tr>
              <a:tr h="535170">
                <a:tc>
                  <a:txBody>
                    <a:bodyPr/>
                    <a:lstStyle/>
                    <a:p>
                      <a:pPr algn="just">
                        <a:lnSpc>
                          <a:spcPct val="115000"/>
                        </a:lnSpc>
                        <a:spcAft>
                          <a:spcPts val="0"/>
                        </a:spcAft>
                      </a:pPr>
                      <a:r>
                        <a:rPr lang="es-CL" sz="1100">
                          <a:effectLst/>
                        </a:rPr>
                        <a:t>Asociación de Magistradas Chilenas, MACHI; Asociación Nacional de Magistrados, 2015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7866" marR="47866" marT="0" marB="0"/>
                </a:tc>
                <a:tc>
                  <a:txBody>
                    <a:bodyPr/>
                    <a:lstStyle/>
                    <a:p>
                      <a:pPr algn="just">
                        <a:lnSpc>
                          <a:spcPct val="115000"/>
                        </a:lnSpc>
                        <a:spcAft>
                          <a:spcPts val="0"/>
                        </a:spcAft>
                      </a:pPr>
                      <a:r>
                        <a:rPr lang="es-CL" sz="1100" dirty="0">
                          <a:effectLst/>
                        </a:rPr>
                        <a:t>“Recomendaciones para el abordaje de una política de género en el Poder Judicial chileno”.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66" marR="47866" marT="0" marB="0"/>
                </a:tc>
              </a:tr>
              <a:tr h="717116">
                <a:tc>
                  <a:txBody>
                    <a:bodyPr/>
                    <a:lstStyle/>
                    <a:p>
                      <a:pPr algn="just">
                        <a:lnSpc>
                          <a:spcPct val="115000"/>
                        </a:lnSpc>
                        <a:spcAft>
                          <a:spcPts val="0"/>
                        </a:spcAft>
                      </a:pPr>
                      <a:r>
                        <a:rPr lang="es-CL" sz="1100">
                          <a:effectLst/>
                        </a:rPr>
                        <a:t>Asociación de Magistradas Chilenas, MACHI; Asociación Nacional de Magistrados; y El  Observatorio de Violencia Obstétrica, 2016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7866" marR="47866" marT="0" marB="0"/>
                </a:tc>
                <a:tc>
                  <a:txBody>
                    <a:bodyPr/>
                    <a:lstStyle/>
                    <a:p>
                      <a:pPr algn="just">
                        <a:lnSpc>
                          <a:spcPct val="115000"/>
                        </a:lnSpc>
                        <a:spcAft>
                          <a:spcPts val="0"/>
                        </a:spcAft>
                      </a:pPr>
                      <a:r>
                        <a:rPr lang="es-CL" sz="1100" dirty="0">
                          <a:effectLst/>
                        </a:rPr>
                        <a:t>Serie de infografías destinadas a educar y desnaturalizar la ocurrencia de hechos de violencia obstétrica, 2016.</a:t>
                      </a:r>
                      <a:endParaRPr lang="es-ES" sz="1100" dirty="0">
                        <a:effectLst/>
                      </a:endParaRPr>
                    </a:p>
                    <a:p>
                      <a:pPr algn="just">
                        <a:lnSpc>
                          <a:spcPct val="115000"/>
                        </a:lnSpc>
                        <a:spcAft>
                          <a:spcPts val="0"/>
                        </a:spcAft>
                      </a:pPr>
                      <a:r>
                        <a:rPr lang="es-CL"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66" marR="47866" marT="0" marB="0"/>
                </a:tc>
              </a:tr>
              <a:tr h="717116">
                <a:tc>
                  <a:txBody>
                    <a:bodyPr/>
                    <a:lstStyle/>
                    <a:p>
                      <a:pPr algn="just">
                        <a:lnSpc>
                          <a:spcPct val="115000"/>
                        </a:lnSpc>
                        <a:spcAft>
                          <a:spcPts val="0"/>
                        </a:spcAft>
                      </a:pPr>
                      <a:r>
                        <a:rPr lang="es-CL" sz="1100">
                          <a:effectLst/>
                        </a:rPr>
                        <a:t>Centro de DDHH,  Facultad de Derecho, Universidad de Chile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7866" marR="47866" marT="0" marB="0"/>
                </a:tc>
                <a:tc>
                  <a:txBody>
                    <a:bodyPr/>
                    <a:lstStyle/>
                    <a:p>
                      <a:pPr algn="just">
                        <a:lnSpc>
                          <a:spcPct val="115000"/>
                        </a:lnSpc>
                        <a:spcAft>
                          <a:spcPts val="0"/>
                        </a:spcAft>
                      </a:pPr>
                      <a:r>
                        <a:rPr lang="es-CL" sz="1100" dirty="0">
                          <a:effectLst/>
                        </a:rPr>
                        <a:t>Protocolo de actuación para operadores de justicia frente a la violencia contra las mujeres en el marco de las relaciones de pareja, Centro de Derechos Humanos, Facultad de Derecho de la Universidad de Chile. Consultora, Lidia Casas Becerra</a:t>
                      </a:r>
                      <a:endParaRPr lang="es-ES" sz="1100" dirty="0">
                        <a:effectLst/>
                      </a:endParaRPr>
                    </a:p>
                    <a:p>
                      <a:pPr algn="just">
                        <a:lnSpc>
                          <a:spcPct val="115000"/>
                        </a:lnSpc>
                        <a:spcAft>
                          <a:spcPts val="0"/>
                        </a:spcAft>
                      </a:pPr>
                      <a:r>
                        <a:rPr lang="es-CL"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66" marR="47866" marT="0" marB="0"/>
                </a:tc>
              </a:tr>
            </a:tbl>
          </a:graphicData>
        </a:graphic>
      </p:graphicFrame>
    </p:spTree>
    <p:extLst>
      <p:ext uri="{BB962C8B-B14F-4D97-AF65-F5344CB8AC3E}">
        <p14:creationId xmlns:p14="http://schemas.microsoft.com/office/powerpoint/2010/main" val="439910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6704" y="188640"/>
            <a:ext cx="8363272" cy="1201439"/>
          </a:xfrm>
          <a:solidFill>
            <a:schemeClr val="accent1">
              <a:lumMod val="20000"/>
              <a:lumOff val="80000"/>
            </a:schemeClr>
          </a:solidFill>
        </p:spPr>
        <p:txBody>
          <a:bodyPr/>
          <a:lstStyle/>
          <a:p>
            <a:r>
              <a:rPr lang="es-ES" sz="2800" dirty="0" smtClean="0"/>
              <a:t>Qué ámbitos considerar desde la Cancillería y trabajo de sus unidades en el país y en el exterior</a:t>
            </a:r>
            <a:endParaRPr lang="es-ES" sz="2800" dirty="0"/>
          </a:p>
        </p:txBody>
      </p:sp>
      <p:sp>
        <p:nvSpPr>
          <p:cNvPr id="3" name="Marcador de contenido 2"/>
          <p:cNvSpPr>
            <a:spLocks noGrp="1"/>
          </p:cNvSpPr>
          <p:nvPr>
            <p:ph idx="1"/>
          </p:nvPr>
        </p:nvSpPr>
        <p:spPr>
          <a:xfrm>
            <a:off x="457200" y="1600200"/>
            <a:ext cx="8229600" cy="5257800"/>
          </a:xfrm>
        </p:spPr>
        <p:txBody>
          <a:bodyPr/>
          <a:lstStyle/>
          <a:p>
            <a:pPr marL="0" indent="0" algn="just">
              <a:buNone/>
            </a:pPr>
            <a:r>
              <a:rPr lang="es-ES" sz="1800" b="1" dirty="0" smtClean="0"/>
              <a:t>a) Trabajo en casos de violencia que sufren sus funcionarios/as, externamente. Protocolos.</a:t>
            </a:r>
          </a:p>
          <a:p>
            <a:pPr marL="514350" indent="-514350" algn="just">
              <a:buAutoNum type="alphaLcParenR"/>
            </a:pPr>
            <a:endParaRPr lang="es-ES" sz="1800" dirty="0"/>
          </a:p>
          <a:p>
            <a:pPr marL="0" indent="0" algn="just">
              <a:buNone/>
            </a:pPr>
            <a:r>
              <a:rPr lang="es-ES" sz="1800" b="1" dirty="0" smtClean="0"/>
              <a:t>b) Política de igualdad y prevención y respuesta a situaciones del violencia en su interior (grados, requisitos ocultos en destinaciones). Estudios, Protocolos</a:t>
            </a:r>
          </a:p>
          <a:p>
            <a:pPr marL="0" indent="0" algn="just">
              <a:buNone/>
            </a:pPr>
            <a:r>
              <a:rPr lang="es-ES" sz="1400" dirty="0" smtClean="0"/>
              <a:t>Por ejemplo: Instructivo </a:t>
            </a:r>
            <a:r>
              <a:rPr lang="es-ES" sz="1400" dirty="0"/>
              <a:t>Presidencial sobre Buenas Prácticas Laborales en Desarrollo de Personas en el </a:t>
            </a:r>
            <a:r>
              <a:rPr lang="es-ES" sz="1400" dirty="0" smtClean="0"/>
              <a:t>Estado, </a:t>
            </a:r>
            <a:r>
              <a:rPr lang="es-ES" sz="1400" b="1" dirty="0"/>
              <a:t>Instructivo Presidencial sobre Buenas Prácticas Laborales</a:t>
            </a:r>
            <a:r>
              <a:rPr lang="es-ES" sz="1400" dirty="0"/>
              <a:t> dictado por la Presidenta de la República, Sra. </a:t>
            </a:r>
            <a:r>
              <a:rPr lang="es-ES" sz="1400" b="1" dirty="0"/>
              <a:t>Michelle Bachelet en el año 2006</a:t>
            </a:r>
            <a:r>
              <a:rPr lang="es-ES" sz="1400" dirty="0"/>
              <a:t>, particularmente en lo referido al buen trato, la no discriminación y la prevención del acoso laboral y sexual, profundizando en aspectos significativos para la implementación de prácticas que permitan avanzar decididamente hacia la generación de mejores condiciones del empleo público y el desarrollo de las personas que se desempeñan en el </a:t>
            </a:r>
            <a:r>
              <a:rPr lang="es-ES" sz="1400" dirty="0" smtClean="0"/>
              <a:t>Estado</a:t>
            </a:r>
            <a:r>
              <a:rPr lang="es-ES" sz="1400" dirty="0"/>
              <a:t>.</a:t>
            </a:r>
            <a:endParaRPr lang="es-ES" sz="1400" dirty="0" smtClean="0"/>
          </a:p>
          <a:p>
            <a:pPr marL="0" indent="0" algn="just">
              <a:buNone/>
            </a:pPr>
            <a:endParaRPr lang="es-ES" sz="1200" dirty="0"/>
          </a:p>
          <a:p>
            <a:pPr marL="0" indent="0" algn="just">
              <a:buNone/>
            </a:pPr>
            <a:r>
              <a:rPr lang="es-ES" sz="1800" b="1" dirty="0" smtClean="0"/>
              <a:t>c) Incorporación de la perspectiva de género, promoción de iniciativa que colaboren a la igualdad entre hombres y mujeres; y erradicar, prevenir y sancionar la VCM.</a:t>
            </a:r>
          </a:p>
          <a:p>
            <a:pPr algn="just">
              <a:buFontTx/>
              <a:buChar char="-"/>
            </a:pPr>
            <a:r>
              <a:rPr lang="es-ES" sz="1800" dirty="0" smtClean="0"/>
              <a:t>Acción de cooperación sur-sur (situado) y otros </a:t>
            </a:r>
          </a:p>
          <a:p>
            <a:pPr algn="just">
              <a:buFontTx/>
              <a:buChar char="-"/>
            </a:pPr>
            <a:r>
              <a:rPr lang="es-ES" sz="1800" dirty="0" smtClean="0"/>
              <a:t>Servicios consulares</a:t>
            </a:r>
          </a:p>
          <a:p>
            <a:pPr algn="just">
              <a:buFontTx/>
              <a:buChar char="-"/>
            </a:pPr>
            <a:r>
              <a:rPr lang="es-ES" sz="1800" dirty="0" smtClean="0"/>
              <a:t>Promoción de las políticas en los países de destinos</a:t>
            </a:r>
          </a:p>
          <a:p>
            <a:pPr algn="just">
              <a:buFontTx/>
              <a:buChar char="-"/>
            </a:pPr>
            <a:r>
              <a:rPr lang="es-ES" sz="1800" dirty="0" smtClean="0"/>
              <a:t>Fondos de las embajadas</a:t>
            </a:r>
          </a:p>
          <a:p>
            <a:pPr algn="just">
              <a:buFontTx/>
              <a:buChar char="-"/>
            </a:pPr>
            <a:r>
              <a:rPr lang="es-ES" sz="1800" dirty="0" smtClean="0"/>
              <a:t>Otros (ILEA), con las agencias de OI</a:t>
            </a:r>
          </a:p>
          <a:p>
            <a:pPr marL="0" indent="0" algn="just">
              <a:buNone/>
            </a:pPr>
            <a:endParaRPr lang="es-ES" sz="1800" dirty="0"/>
          </a:p>
          <a:p>
            <a:pPr marL="0" indent="0" algn="just">
              <a:buNone/>
            </a:pPr>
            <a:endParaRPr lang="es-ES" sz="1800" dirty="0"/>
          </a:p>
        </p:txBody>
      </p:sp>
      <p:sp>
        <p:nvSpPr>
          <p:cNvPr id="4" name="Marcador de número de diapositiva 3"/>
          <p:cNvSpPr>
            <a:spLocks noGrp="1"/>
          </p:cNvSpPr>
          <p:nvPr>
            <p:ph type="sldNum" sz="quarter" idx="12"/>
          </p:nvPr>
        </p:nvSpPr>
        <p:spPr/>
        <p:txBody>
          <a:bodyPr/>
          <a:lstStyle/>
          <a:p>
            <a:fld id="{0EF647D7-492B-BD44-9398-1E470FAA35B7}" type="slidenum">
              <a:rPr lang="es-ES" smtClean="0"/>
              <a:pPr/>
              <a:t>25</a:t>
            </a:fld>
            <a:endParaRPr lang="es-ES"/>
          </a:p>
        </p:txBody>
      </p:sp>
    </p:spTree>
    <p:extLst>
      <p:ext uri="{BB962C8B-B14F-4D97-AF65-F5344CB8AC3E}">
        <p14:creationId xmlns:p14="http://schemas.microsoft.com/office/powerpoint/2010/main" val="3523721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867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4952038" y="1866567"/>
            <a:ext cx="2233017" cy="193574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echa abajo 2"/>
          <p:cNvSpPr/>
          <p:nvPr/>
        </p:nvSpPr>
        <p:spPr>
          <a:xfrm>
            <a:off x="5652120" y="386280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480" y="4550610"/>
            <a:ext cx="2286000" cy="1990725"/>
          </a:xfrm>
          <a:prstGeom prst="rect">
            <a:avLst/>
          </a:prstGeom>
        </p:spPr>
      </p:pic>
      <p:pic>
        <p:nvPicPr>
          <p:cNvPr id="9"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324503" y="1866567"/>
            <a:ext cx="2184996" cy="2184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lecha abajo 9"/>
          <p:cNvSpPr/>
          <p:nvPr/>
        </p:nvSpPr>
        <p:spPr>
          <a:xfrm>
            <a:off x="1933156" y="385050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670185" y="4898193"/>
            <a:ext cx="2448502" cy="1584176"/>
          </a:xfrm>
          <a:prstGeom prst="rect">
            <a:avLst/>
          </a:prstGeom>
        </p:spPr>
      </p:pic>
      <p:sp>
        <p:nvSpPr>
          <p:cNvPr id="13" name="1 Título"/>
          <p:cNvSpPr>
            <a:spLocks noGrp="1"/>
          </p:cNvSpPr>
          <p:nvPr>
            <p:ph type="title"/>
          </p:nvPr>
        </p:nvSpPr>
        <p:spPr>
          <a:xfrm>
            <a:off x="395536" y="154143"/>
            <a:ext cx="8291264" cy="1263495"/>
          </a:xfrm>
          <a:solidFill>
            <a:schemeClr val="accent1">
              <a:lumMod val="40000"/>
              <a:lumOff val="60000"/>
            </a:schemeClr>
          </a:solidFill>
        </p:spPr>
        <p:txBody>
          <a:bodyPr rtlCol="0">
            <a:normAutofit fontScale="90000"/>
          </a:bodyPr>
          <a:lstStyle/>
          <a:p>
            <a:pPr fontAlgn="auto">
              <a:spcAft>
                <a:spcPts val="0"/>
              </a:spcAft>
              <a:defRPr/>
            </a:pPr>
            <a:r>
              <a:rPr lang="es-ES" dirty="0" smtClean="0"/>
              <a:t>Marco Internacional de los Derechos Humanos/ Sistema de Protección de los DDHH de las Mujeres</a:t>
            </a:r>
            <a:endParaRPr lang="es-ES" dirty="0"/>
          </a:p>
        </p:txBody>
      </p:sp>
      <p:sp>
        <p:nvSpPr>
          <p:cNvPr id="11" name="11 Rectángulo redondeado"/>
          <p:cNvSpPr/>
          <p:nvPr/>
        </p:nvSpPr>
        <p:spPr>
          <a:xfrm>
            <a:off x="3258480" y="2911347"/>
            <a:ext cx="2142622" cy="11971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Aft>
                <a:spcPts val="0"/>
              </a:spcAft>
              <a:defRPr/>
            </a:pPr>
            <a:r>
              <a:rPr lang="es-ES" sz="2000" b="1" dirty="0" smtClean="0">
                <a:solidFill>
                  <a:prstClr val="white"/>
                </a:solidFill>
                <a:latin typeface="Arial" pitchFamily="34" charset="0"/>
              </a:rPr>
              <a:t>CBDP </a:t>
            </a:r>
            <a:r>
              <a:rPr lang="es-ES" sz="2000" b="1" dirty="0">
                <a:solidFill>
                  <a:prstClr val="white"/>
                </a:solidFill>
                <a:latin typeface="Arial" pitchFamily="34" charset="0"/>
              </a:rPr>
              <a:t>y CEDAW </a:t>
            </a:r>
          </a:p>
        </p:txBody>
      </p:sp>
    </p:spTree>
    <p:extLst>
      <p:ext uri="{BB962C8B-B14F-4D97-AF65-F5344CB8AC3E}">
        <p14:creationId xmlns:p14="http://schemas.microsoft.com/office/powerpoint/2010/main" val="2161628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descr="C:\Users\soporte\Desktop\guia mesecv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0035" y="1328644"/>
            <a:ext cx="1944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rcRect/>
          <a:stretch>
            <a:fillRect/>
          </a:stretch>
        </p:blipFill>
        <p:spPr>
          <a:xfrm>
            <a:off x="4572000" y="2986088"/>
            <a:ext cx="1008063" cy="12112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62800" y="2372481"/>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516216" y="2986088"/>
            <a:ext cx="2453157" cy="3338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8450" y="1249884"/>
            <a:ext cx="2438400"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redondeado"/>
          <p:cNvSpPr/>
          <p:nvPr/>
        </p:nvSpPr>
        <p:spPr>
          <a:xfrm>
            <a:off x="179388" y="1773238"/>
            <a:ext cx="4176712" cy="36718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Aft>
                <a:spcPts val="0"/>
              </a:spcAft>
              <a:defRPr/>
            </a:pPr>
            <a:r>
              <a:rPr lang="es-ES" sz="2000" b="1" dirty="0">
                <a:solidFill>
                  <a:prstClr val="white"/>
                </a:solidFill>
                <a:latin typeface="Arial" pitchFamily="34" charset="0"/>
              </a:rPr>
              <a:t>“Para los efectos de la CBDP, debe entenderse por violencia contra la mujer cualquier acción o conducta basada en su </a:t>
            </a:r>
            <a:r>
              <a:rPr lang="es-ES" sz="2000" b="1" dirty="0" smtClean="0">
                <a:solidFill>
                  <a:prstClr val="white"/>
                </a:solidFill>
                <a:latin typeface="Arial" pitchFamily="34" charset="0"/>
              </a:rPr>
              <a:t>género, </a:t>
            </a:r>
            <a:r>
              <a:rPr lang="es-ES" sz="2000" b="1" dirty="0">
                <a:solidFill>
                  <a:prstClr val="white"/>
                </a:solidFill>
                <a:latin typeface="Arial" pitchFamily="34" charset="0"/>
              </a:rPr>
              <a:t>que cause </a:t>
            </a:r>
            <a:r>
              <a:rPr lang="es-ES" sz="2000" b="1" dirty="0" smtClean="0">
                <a:solidFill>
                  <a:prstClr val="white"/>
                </a:solidFill>
                <a:latin typeface="Arial" pitchFamily="34" charset="0"/>
              </a:rPr>
              <a:t>muerte, </a:t>
            </a:r>
            <a:r>
              <a:rPr lang="es-ES" sz="2000" b="1" dirty="0">
                <a:solidFill>
                  <a:prstClr val="white"/>
                </a:solidFill>
                <a:latin typeface="Arial" pitchFamily="34" charset="0"/>
              </a:rPr>
              <a:t>daño o sufrimiento </a:t>
            </a:r>
            <a:r>
              <a:rPr lang="es-ES" sz="2000" b="1" dirty="0" smtClean="0">
                <a:solidFill>
                  <a:prstClr val="white"/>
                </a:solidFill>
                <a:latin typeface="Arial" pitchFamily="34" charset="0"/>
              </a:rPr>
              <a:t>físico, </a:t>
            </a:r>
            <a:r>
              <a:rPr lang="es-ES" sz="2000" b="1" dirty="0">
                <a:solidFill>
                  <a:prstClr val="white"/>
                </a:solidFill>
                <a:latin typeface="Arial" pitchFamily="34" charset="0"/>
              </a:rPr>
              <a:t>sexual y psicológico a la mujer, tanto  en el ámbito público como privado” </a:t>
            </a:r>
          </a:p>
        </p:txBody>
      </p:sp>
      <p:sp>
        <p:nvSpPr>
          <p:cNvPr id="4" name="3 Rectángulo"/>
          <p:cNvSpPr/>
          <p:nvPr/>
        </p:nvSpPr>
        <p:spPr>
          <a:xfrm>
            <a:off x="359532" y="128315"/>
            <a:ext cx="8424936" cy="954107"/>
          </a:xfrm>
          <a:prstGeom prst="rect">
            <a:avLst/>
          </a:prstGeom>
          <a:solidFill>
            <a:schemeClr val="accent1">
              <a:lumMod val="20000"/>
              <a:lumOff val="80000"/>
            </a:schemeClr>
          </a:solidFill>
        </p:spPr>
        <p:txBody>
          <a:bodyPr wrap="square">
            <a:spAutoFit/>
          </a:bodyPr>
          <a:lstStyle/>
          <a:p>
            <a:pPr algn="ctr" fontAlgn="auto">
              <a:spcAft>
                <a:spcPts val="0"/>
              </a:spcAft>
              <a:defRPr/>
            </a:pPr>
            <a:r>
              <a:rPr lang="es-ES" sz="2800" b="1" dirty="0">
                <a:solidFill>
                  <a:srgbClr val="002060"/>
                </a:solidFill>
                <a:latin typeface="Calibri"/>
                <a:ea typeface="Questrial"/>
                <a:cs typeface="Questrial"/>
              </a:rPr>
              <a:t>Estándar Internacional </a:t>
            </a:r>
            <a:r>
              <a:rPr lang="es-ES" sz="2800" b="1" dirty="0" smtClean="0">
                <a:solidFill>
                  <a:srgbClr val="002060"/>
                </a:solidFill>
                <a:latin typeface="Calibri"/>
                <a:ea typeface="Questrial"/>
                <a:cs typeface="Questrial"/>
              </a:rPr>
              <a:t> y sistema especial de DDHH en Violencia Contra las </a:t>
            </a:r>
            <a:r>
              <a:rPr lang="es-ES" sz="2800" b="1" dirty="0" smtClean="0">
                <a:solidFill>
                  <a:srgbClr val="002060"/>
                </a:solidFill>
                <a:latin typeface="Calibri"/>
                <a:ea typeface="Questrial"/>
                <a:cs typeface="Questrial"/>
              </a:rPr>
              <a:t>Mujeres/perspectiva de género </a:t>
            </a:r>
            <a:endParaRPr lang="es-ES" sz="2800" b="1" dirty="0">
              <a:solidFill>
                <a:srgbClr val="002060"/>
              </a:solidFill>
              <a:latin typeface="Calibri"/>
              <a:ea typeface="Questrial"/>
              <a:cs typeface="Questrial"/>
            </a:endParaRPr>
          </a:p>
        </p:txBody>
      </p:sp>
    </p:spTree>
    <p:extLst>
      <p:ext uri="{BB962C8B-B14F-4D97-AF65-F5344CB8AC3E}">
        <p14:creationId xmlns:p14="http://schemas.microsoft.com/office/powerpoint/2010/main" val="3254313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72244"/>
            <a:ext cx="8229600" cy="1143000"/>
          </a:xfrm>
          <a:solidFill>
            <a:schemeClr val="accent1">
              <a:lumMod val="40000"/>
              <a:lumOff val="60000"/>
            </a:schemeClr>
          </a:solidFill>
        </p:spPr>
        <p:txBody>
          <a:bodyPr rtlCol="0">
            <a:normAutofit/>
          </a:bodyPr>
          <a:lstStyle/>
          <a:p>
            <a:pPr fontAlgn="auto">
              <a:spcAft>
                <a:spcPts val="0"/>
              </a:spcAft>
              <a:defRPr/>
            </a:pPr>
            <a:r>
              <a:rPr lang="es-ES" dirty="0" smtClean="0"/>
              <a:t>Estándar Internacional de VCM </a:t>
            </a:r>
            <a:endParaRPr lang="es-ES" dirty="0"/>
          </a:p>
        </p:txBody>
      </p:sp>
      <p:pic>
        <p:nvPicPr>
          <p:cNvPr id="43011" name="Picture 2" descr="C:\Users\soporte\Desktop\guia mesecv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825" y="3094049"/>
            <a:ext cx="1066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1"/>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3785548" y="1847660"/>
            <a:ext cx="1008063" cy="14351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4"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38015" y="2985697"/>
            <a:ext cx="1243013" cy="183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8026" y="3201503"/>
            <a:ext cx="139065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3 Marcador de contenido"/>
          <p:cNvGraphicFramePr>
            <a:graphicFrameLocks/>
          </p:cNvGraphicFramePr>
          <p:nvPr>
            <p:extLst>
              <p:ext uri="{D42A27DB-BD31-4B8C-83A1-F6EECF244321}">
                <p14:modId xmlns:p14="http://schemas.microsoft.com/office/powerpoint/2010/main" val="1948231675"/>
              </p:ext>
            </p:extLst>
          </p:nvPr>
        </p:nvGraphicFramePr>
        <p:xfrm>
          <a:off x="468313" y="1597025"/>
          <a:ext cx="2817812" cy="3835146"/>
        </p:xfrm>
        <a:graphic>
          <a:graphicData uri="http://schemas.openxmlformats.org/drawingml/2006/table">
            <a:tbl>
              <a:tblPr firstRow="1" firstCol="1" bandRow="1"/>
              <a:tblGrid>
                <a:gridCol w="2817812"/>
              </a:tblGrid>
              <a:tr h="3262098">
                <a:tc>
                  <a:txBody>
                    <a:bodyPr/>
                    <a:lstStyle/>
                    <a:p>
                      <a:pPr marL="342900" indent="-342900" algn="just">
                        <a:lnSpc>
                          <a:spcPct val="115000"/>
                        </a:lnSpc>
                        <a:spcAft>
                          <a:spcPts val="0"/>
                        </a:spcAft>
                        <a:buFont typeface="Wingdings" panose="05000000000000000000" pitchFamily="2" charset="2"/>
                        <a:buChar char="q"/>
                      </a:pPr>
                      <a:r>
                        <a:rPr lang="es-CL" sz="2000" b="1" dirty="0" smtClean="0">
                          <a:effectLst/>
                          <a:latin typeface="Calibri"/>
                          <a:ea typeface="Calibri"/>
                          <a:cs typeface="Times New Roman"/>
                        </a:rPr>
                        <a:t>Tipos de violencia</a:t>
                      </a:r>
                    </a:p>
                    <a:p>
                      <a:pPr marL="342900" indent="-342900" algn="just">
                        <a:lnSpc>
                          <a:spcPct val="115000"/>
                        </a:lnSpc>
                        <a:spcAft>
                          <a:spcPts val="0"/>
                        </a:spcAft>
                        <a:buFontTx/>
                        <a:buChar char="-"/>
                      </a:pPr>
                      <a:r>
                        <a:rPr lang="es-CL" sz="2000" baseline="0" dirty="0" smtClean="0">
                          <a:effectLst/>
                          <a:latin typeface="Calibri"/>
                          <a:ea typeface="Calibri"/>
                          <a:cs typeface="Times New Roman"/>
                        </a:rPr>
                        <a:t>Física</a:t>
                      </a:r>
                    </a:p>
                    <a:p>
                      <a:pPr marL="342900" indent="-342900" algn="just">
                        <a:lnSpc>
                          <a:spcPct val="115000"/>
                        </a:lnSpc>
                        <a:spcAft>
                          <a:spcPts val="0"/>
                        </a:spcAft>
                        <a:buFontTx/>
                        <a:buChar char="-"/>
                      </a:pPr>
                      <a:r>
                        <a:rPr lang="es-CL" sz="2000" baseline="0" dirty="0" smtClean="0">
                          <a:effectLst/>
                          <a:latin typeface="Calibri"/>
                          <a:ea typeface="Calibri"/>
                          <a:cs typeface="Times New Roman"/>
                        </a:rPr>
                        <a:t>Psicológica</a:t>
                      </a:r>
                    </a:p>
                    <a:p>
                      <a:pPr marL="342900" indent="-342900" algn="just">
                        <a:lnSpc>
                          <a:spcPct val="115000"/>
                        </a:lnSpc>
                        <a:spcAft>
                          <a:spcPts val="0"/>
                        </a:spcAft>
                        <a:buFontTx/>
                        <a:buChar char="-"/>
                      </a:pPr>
                      <a:r>
                        <a:rPr lang="es-CL" sz="2000" baseline="0" dirty="0" smtClean="0">
                          <a:effectLst/>
                          <a:latin typeface="Calibri"/>
                          <a:ea typeface="Calibri"/>
                          <a:cs typeface="Times New Roman"/>
                        </a:rPr>
                        <a:t>Sexual</a:t>
                      </a:r>
                    </a:p>
                    <a:p>
                      <a:pPr marL="342900" indent="-342900" algn="just">
                        <a:lnSpc>
                          <a:spcPct val="115000"/>
                        </a:lnSpc>
                        <a:spcAft>
                          <a:spcPts val="0"/>
                        </a:spcAft>
                        <a:buFontTx/>
                        <a:buChar char="-"/>
                      </a:pPr>
                      <a:r>
                        <a:rPr lang="es-CL" sz="2000" baseline="0" dirty="0" smtClean="0">
                          <a:effectLst/>
                          <a:latin typeface="Calibri"/>
                          <a:ea typeface="Calibri"/>
                          <a:cs typeface="Times New Roman"/>
                        </a:rPr>
                        <a:t>Económica </a:t>
                      </a:r>
                    </a:p>
                    <a:p>
                      <a:pPr marL="342900" indent="-342900" algn="just">
                        <a:lnSpc>
                          <a:spcPct val="115000"/>
                        </a:lnSpc>
                        <a:spcAft>
                          <a:spcPts val="0"/>
                        </a:spcAft>
                        <a:buFont typeface="Wingdings" panose="05000000000000000000" pitchFamily="2" charset="2"/>
                        <a:buChar char="q"/>
                      </a:pPr>
                      <a:r>
                        <a:rPr lang="es-CL" sz="2000" b="1" baseline="0" dirty="0" smtClean="0">
                          <a:effectLst/>
                          <a:latin typeface="Calibri"/>
                          <a:ea typeface="Calibri"/>
                          <a:cs typeface="Times New Roman"/>
                        </a:rPr>
                        <a:t>Ámbitos </a:t>
                      </a:r>
                    </a:p>
                    <a:p>
                      <a:pPr marL="342900" indent="-342900" algn="just">
                        <a:lnSpc>
                          <a:spcPct val="115000"/>
                        </a:lnSpc>
                        <a:spcAft>
                          <a:spcPts val="0"/>
                        </a:spcAft>
                        <a:buFontTx/>
                        <a:buChar char="-"/>
                      </a:pPr>
                      <a:r>
                        <a:rPr lang="es-CL" sz="2000" b="0" baseline="0" dirty="0" smtClean="0">
                          <a:effectLst/>
                          <a:latin typeface="Calibri"/>
                          <a:ea typeface="Calibri"/>
                          <a:cs typeface="Times New Roman"/>
                        </a:rPr>
                        <a:t>Familiar</a:t>
                      </a:r>
                    </a:p>
                    <a:p>
                      <a:pPr marL="342900" indent="-342900" algn="just">
                        <a:lnSpc>
                          <a:spcPct val="115000"/>
                        </a:lnSpc>
                        <a:spcAft>
                          <a:spcPts val="0"/>
                        </a:spcAft>
                        <a:buFontTx/>
                        <a:buChar char="-"/>
                      </a:pPr>
                      <a:r>
                        <a:rPr lang="es-CL" sz="2000" b="0" baseline="0" dirty="0" smtClean="0">
                          <a:effectLst/>
                          <a:latin typeface="Calibri"/>
                          <a:ea typeface="Calibri"/>
                          <a:cs typeface="Times New Roman"/>
                        </a:rPr>
                        <a:t>Comunidad</a:t>
                      </a:r>
                    </a:p>
                    <a:p>
                      <a:pPr marL="342900" indent="-342900" algn="just">
                        <a:lnSpc>
                          <a:spcPct val="115000"/>
                        </a:lnSpc>
                        <a:spcAft>
                          <a:spcPts val="0"/>
                        </a:spcAft>
                        <a:buFontTx/>
                        <a:buChar char="-"/>
                      </a:pPr>
                      <a:r>
                        <a:rPr lang="es-CL" sz="2000" b="0" baseline="0" dirty="0" smtClean="0">
                          <a:effectLst/>
                          <a:latin typeface="Calibri"/>
                          <a:ea typeface="Calibri"/>
                          <a:cs typeface="Times New Roman"/>
                        </a:rPr>
                        <a:t>Estado </a:t>
                      </a:r>
                    </a:p>
                    <a:p>
                      <a:pPr marL="342900" indent="-342900" algn="just">
                        <a:lnSpc>
                          <a:spcPct val="115000"/>
                        </a:lnSpc>
                        <a:spcAft>
                          <a:spcPts val="0"/>
                        </a:spcAft>
                        <a:buFont typeface="Wingdings" panose="05000000000000000000" pitchFamily="2" charset="2"/>
                        <a:buChar char="q"/>
                      </a:pPr>
                      <a:r>
                        <a:rPr lang="es-CL" sz="2000" b="1" baseline="0" dirty="0" err="1" smtClean="0">
                          <a:effectLst/>
                          <a:latin typeface="Calibri"/>
                          <a:ea typeface="Calibri"/>
                          <a:cs typeface="Times New Roman"/>
                        </a:rPr>
                        <a:t>Interseccionalidad</a:t>
                      </a:r>
                      <a:endParaRPr lang="es-CL" sz="2000" b="1" baseline="0" dirty="0" smtClean="0">
                        <a:effectLst/>
                        <a:latin typeface="Calibri"/>
                        <a:ea typeface="Calibri"/>
                        <a:cs typeface="Times New Roman"/>
                      </a:endParaRPr>
                    </a:p>
                    <a:p>
                      <a:pPr marL="342900" indent="-342900" algn="just">
                        <a:lnSpc>
                          <a:spcPct val="115000"/>
                        </a:lnSpc>
                        <a:spcAft>
                          <a:spcPts val="0"/>
                        </a:spcAft>
                        <a:buFont typeface="Wingdings" panose="05000000000000000000" pitchFamily="2" charset="2"/>
                        <a:buChar char="q"/>
                      </a:pPr>
                      <a:r>
                        <a:rPr lang="es-CL" sz="2000" b="1" baseline="0" dirty="0" smtClean="0">
                          <a:effectLst/>
                          <a:latin typeface="Calibri"/>
                          <a:ea typeface="Calibri"/>
                          <a:cs typeface="Times New Roman"/>
                        </a:rPr>
                        <a:t>Otros instrumentos</a:t>
                      </a:r>
                      <a:endParaRPr lang="es-CL" sz="2000" b="0" baseline="0" dirty="0" smtClean="0">
                        <a:effectLst/>
                        <a:latin typeface="Calibri"/>
                        <a:ea typeface="Calibri"/>
                        <a:cs typeface="Times New Roman"/>
                      </a:endParaRPr>
                    </a:p>
                  </a:txBody>
                  <a:tcPr marL="63960" marR="63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3" name="Imagen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779963" y="1754602"/>
            <a:ext cx="1999714" cy="1543050"/>
          </a:xfrm>
          <a:prstGeom prst="rect">
            <a:avLst/>
          </a:prstGeom>
        </p:spPr>
      </p:pic>
    </p:spTree>
    <p:extLst>
      <p:ext uri="{BB962C8B-B14F-4D97-AF65-F5344CB8AC3E}">
        <p14:creationId xmlns:p14="http://schemas.microsoft.com/office/powerpoint/2010/main" val="1694517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Arial" charset="0"/>
              <a:buNone/>
              <a:defRPr/>
            </a:pPr>
            <a:endParaRPr lang="es-ES" dirty="0"/>
          </a:p>
          <a:p>
            <a:pPr algn="just">
              <a:buFont typeface="Arial" charset="0"/>
              <a:buChar char="•"/>
              <a:defRPr/>
            </a:pPr>
            <a:r>
              <a:rPr lang="es-ES" sz="2400" i="1" dirty="0">
                <a:latin typeface="Arial" panose="020B0604020202020204" pitchFamily="34" charset="0"/>
                <a:cs typeface="Arial" panose="020B0604020202020204" pitchFamily="34" charset="0"/>
              </a:rPr>
              <a:t>El 97% de los países han aprobado leyes contra la violencia doméstica. </a:t>
            </a:r>
            <a:endParaRPr lang="es-ES" sz="2400" i="1" dirty="0" smtClean="0">
              <a:latin typeface="Arial" panose="020B0604020202020204" pitchFamily="34" charset="0"/>
              <a:cs typeface="Arial" panose="020B0604020202020204" pitchFamily="34" charset="0"/>
            </a:endParaRPr>
          </a:p>
          <a:p>
            <a:pPr algn="just">
              <a:buFont typeface="Arial" charset="0"/>
              <a:buChar char="•"/>
              <a:defRPr/>
            </a:pPr>
            <a:endParaRPr lang="es-ES" sz="2400" i="1" dirty="0" smtClean="0">
              <a:latin typeface="Arial" panose="020B0604020202020204" pitchFamily="34" charset="0"/>
              <a:cs typeface="Arial" panose="020B0604020202020204" pitchFamily="34" charset="0"/>
            </a:endParaRPr>
          </a:p>
          <a:p>
            <a:pPr algn="just">
              <a:buFont typeface="Arial" charset="0"/>
              <a:buChar char="•"/>
              <a:defRPr/>
            </a:pPr>
            <a:r>
              <a:rPr lang="es-ES" sz="2400" dirty="0" smtClean="0">
                <a:latin typeface="Arial" panose="020B0604020202020204" pitchFamily="34" charset="0"/>
                <a:cs typeface="Arial" panose="020B0604020202020204" pitchFamily="34" charset="0"/>
              </a:rPr>
              <a:t>10 </a:t>
            </a:r>
            <a:r>
              <a:rPr lang="es-ES" sz="2400" dirty="0">
                <a:latin typeface="Arial" panose="020B0604020202020204" pitchFamily="34" charset="0"/>
                <a:cs typeface="Arial" panose="020B0604020202020204" pitchFamily="34" charset="0"/>
              </a:rPr>
              <a:t>países han aprobado legislaciones de </a:t>
            </a:r>
            <a:r>
              <a:rPr lang="es-ES" sz="2400" dirty="0" smtClean="0">
                <a:latin typeface="Arial" panose="020B0604020202020204" pitchFamily="34" charset="0"/>
                <a:cs typeface="Arial" panose="020B0604020202020204" pitchFamily="34" charset="0"/>
              </a:rPr>
              <a:t>“segunda generación</a:t>
            </a:r>
            <a:r>
              <a:rPr lang="es-ES" sz="2400" i="1" dirty="0" smtClean="0">
                <a:latin typeface="Arial" panose="020B0604020202020204" pitchFamily="34" charset="0"/>
                <a:cs typeface="Arial" panose="020B0604020202020204" pitchFamily="34" charset="0"/>
              </a:rPr>
              <a:t>”</a:t>
            </a:r>
            <a:endParaRPr lang="es-ES" sz="2400" dirty="0" smtClean="0">
              <a:latin typeface="Arial" panose="020B0604020202020204" pitchFamily="34" charset="0"/>
              <a:cs typeface="Arial" panose="020B0604020202020204" pitchFamily="34" charset="0"/>
            </a:endParaRPr>
          </a:p>
          <a:p>
            <a:pPr algn="just">
              <a:buFont typeface="Arial" charset="0"/>
              <a:buChar char="•"/>
              <a:defRPr/>
            </a:pPr>
            <a:endParaRPr lang="es-ES" sz="2400" dirty="0">
              <a:latin typeface="Arial" panose="020B0604020202020204" pitchFamily="34" charset="0"/>
              <a:cs typeface="Arial" panose="020B0604020202020204" pitchFamily="34" charset="0"/>
            </a:endParaRPr>
          </a:p>
          <a:p>
            <a:pPr algn="just">
              <a:buFont typeface="Arial" charset="0"/>
              <a:buChar char="•"/>
              <a:defRPr/>
            </a:pPr>
            <a:r>
              <a:rPr lang="es-ES" sz="2400" dirty="0" smtClean="0">
                <a:latin typeface="Arial" panose="020B0604020202020204" pitchFamily="34" charset="0"/>
                <a:cs typeface="Arial" panose="020B0604020202020204" pitchFamily="34" charset="0"/>
              </a:rPr>
              <a:t>11 </a:t>
            </a:r>
            <a:r>
              <a:rPr lang="es-ES" sz="2400" dirty="0">
                <a:latin typeface="Arial" panose="020B0604020202020204" pitchFamily="34" charset="0"/>
                <a:cs typeface="Arial" panose="020B0604020202020204" pitchFamily="34" charset="0"/>
              </a:rPr>
              <a:t>países </a:t>
            </a:r>
            <a:r>
              <a:rPr lang="es-ES" sz="2400" dirty="0" smtClean="0">
                <a:latin typeface="Arial" panose="020B0604020202020204" pitchFamily="34" charset="0"/>
                <a:cs typeface="Arial" panose="020B0604020202020204" pitchFamily="34" charset="0"/>
              </a:rPr>
              <a:t>han aprobado leyes </a:t>
            </a:r>
            <a:r>
              <a:rPr lang="es-ES" sz="2400" dirty="0">
                <a:latin typeface="Arial" panose="020B0604020202020204" pitchFamily="34" charset="0"/>
                <a:cs typeface="Arial" panose="020B0604020202020204" pitchFamily="34" charset="0"/>
              </a:rPr>
              <a:t>o reformas en sus códigos penales que tipifican el femicidio/feminicidio</a:t>
            </a:r>
            <a:r>
              <a:rPr lang="es-ES" sz="2400" dirty="0" smtClean="0">
                <a:latin typeface="Arial" panose="020B0604020202020204" pitchFamily="34" charset="0"/>
                <a:cs typeface="Arial" panose="020B0604020202020204" pitchFamily="34" charset="0"/>
              </a:rPr>
              <a:t>. </a:t>
            </a:r>
            <a:endParaRPr lang="es-ES" sz="2400" dirty="0">
              <a:latin typeface="Arial" panose="020B0604020202020204" pitchFamily="34" charset="0"/>
              <a:cs typeface="Arial" panose="020B0604020202020204" pitchFamily="34" charset="0"/>
            </a:endParaRPr>
          </a:p>
          <a:p>
            <a:pPr>
              <a:buFont typeface="Arial" charset="0"/>
              <a:buChar char="•"/>
              <a:defRPr/>
            </a:pPr>
            <a:endParaRPr lang="es-ES" dirty="0"/>
          </a:p>
        </p:txBody>
      </p:sp>
      <p:sp>
        <p:nvSpPr>
          <p:cNvPr id="4" name="1 Título"/>
          <p:cNvSpPr txBox="1">
            <a:spLocks/>
          </p:cNvSpPr>
          <p:nvPr/>
        </p:nvSpPr>
        <p:spPr bwMode="auto">
          <a:xfrm>
            <a:off x="457200" y="419100"/>
            <a:ext cx="8382000" cy="1143000"/>
          </a:xfrm>
          <a:prstGeom prst="rect">
            <a:avLst/>
          </a:prstGeom>
          <a:solidFill>
            <a:schemeClr val="accent1">
              <a:lumMod val="40000"/>
              <a:lumOff val="60000"/>
            </a:schemeClr>
          </a:solidFill>
          <a:ln>
            <a:noFill/>
          </a:ln>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s-PA" sz="3200" b="1" dirty="0" smtClean="0">
                <a:solidFill>
                  <a:prstClr val="black"/>
                </a:solidFill>
                <a:latin typeface="Cambria" pitchFamily="18" charset="0"/>
              </a:rPr>
              <a:t>Avances en los Marcos Legislativos</a:t>
            </a:r>
            <a:endParaRPr lang="es-AR" sz="3200" dirty="0" smtClean="0">
              <a:solidFill>
                <a:prstClr val="black"/>
              </a:solidFill>
              <a:latin typeface="Cambria" pitchFamily="18" charset="0"/>
            </a:endParaRPr>
          </a:p>
        </p:txBody>
      </p:sp>
    </p:spTree>
    <p:extLst>
      <p:ext uri="{BB962C8B-B14F-4D97-AF65-F5344CB8AC3E}">
        <p14:creationId xmlns:p14="http://schemas.microsoft.com/office/powerpoint/2010/main" val="464803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49038"/>
            <a:ext cx="8229600" cy="778098"/>
          </a:xfrm>
          <a:solidFill>
            <a:schemeClr val="accent1">
              <a:lumMod val="40000"/>
              <a:lumOff val="60000"/>
            </a:schemeClr>
          </a:solidFill>
        </p:spPr>
        <p:txBody>
          <a:bodyPr/>
          <a:lstStyle/>
          <a:p>
            <a:pPr marL="342900" lvl="0" indent="-342900">
              <a:spcBef>
                <a:spcPct val="20000"/>
              </a:spcBef>
            </a:pPr>
            <a:r>
              <a:rPr lang="es-ES" b="0" dirty="0" smtClean="0">
                <a:solidFill>
                  <a:prstClr val="black"/>
                </a:solidFill>
              </a:rPr>
              <a:t>Obligaciones de los Estados </a:t>
            </a:r>
            <a:endParaRPr lang="es-ES" dirty="0"/>
          </a:p>
        </p:txBody>
      </p:sp>
      <p:sp>
        <p:nvSpPr>
          <p:cNvPr id="4" name="Marcador de número de diapositiva 3"/>
          <p:cNvSpPr>
            <a:spLocks noGrp="1"/>
          </p:cNvSpPr>
          <p:nvPr>
            <p:ph type="sldNum" sz="quarter" idx="12"/>
          </p:nvPr>
        </p:nvSpPr>
        <p:spPr/>
        <p:txBody>
          <a:bodyPr/>
          <a:lstStyle/>
          <a:p>
            <a:fld id="{0EF647D7-492B-BD44-9398-1E470FAA35B7}" type="slidenum">
              <a:rPr lang="es-ES" smtClean="0"/>
              <a:pPr/>
              <a:t>7</a:t>
            </a:fld>
            <a:endParaRPr lang="es-ES"/>
          </a:p>
        </p:txBody>
      </p:sp>
      <p:sp>
        <p:nvSpPr>
          <p:cNvPr id="23" name="Marcador de contenido 22"/>
          <p:cNvSpPr>
            <a:spLocks noGrp="1"/>
          </p:cNvSpPr>
          <p:nvPr>
            <p:ph idx="1"/>
          </p:nvPr>
        </p:nvSpPr>
        <p:spPr>
          <a:xfrm>
            <a:off x="457200" y="1052736"/>
            <a:ext cx="8229600" cy="5073427"/>
          </a:xfrm>
        </p:spPr>
        <p:txBody>
          <a:bodyPr/>
          <a:lstStyle/>
          <a:p>
            <a:pPr marL="0" indent="0">
              <a:buNone/>
            </a:pPr>
            <a:r>
              <a:rPr lang="es-CL" sz="1600" b="1" dirty="0"/>
              <a:t> </a:t>
            </a:r>
            <a:endParaRPr lang="es-ES" sz="1600" dirty="0"/>
          </a:p>
          <a:p>
            <a:endParaRPr lang="es-ES" sz="1600" dirty="0"/>
          </a:p>
        </p:txBody>
      </p:sp>
      <p:graphicFrame>
        <p:nvGraphicFramePr>
          <p:cNvPr id="25" name="Tabla 24"/>
          <p:cNvGraphicFramePr>
            <a:graphicFrameLocks noGrp="1"/>
          </p:cNvGraphicFramePr>
          <p:nvPr>
            <p:extLst>
              <p:ext uri="{D42A27DB-BD31-4B8C-83A1-F6EECF244321}">
                <p14:modId xmlns:p14="http://schemas.microsoft.com/office/powerpoint/2010/main" val="1503220496"/>
              </p:ext>
            </p:extLst>
          </p:nvPr>
        </p:nvGraphicFramePr>
        <p:xfrm>
          <a:off x="457200" y="1268760"/>
          <a:ext cx="8363272" cy="5066245"/>
        </p:xfrm>
        <a:graphic>
          <a:graphicData uri="http://schemas.openxmlformats.org/drawingml/2006/table">
            <a:tbl>
              <a:tblPr firstRow="1" firstCol="1" bandRow="1"/>
              <a:tblGrid>
                <a:gridCol w="1301727"/>
                <a:gridCol w="7061545"/>
              </a:tblGrid>
              <a:tr h="1307513">
                <a:tc>
                  <a:txBody>
                    <a:bodyPr/>
                    <a:lstStyle/>
                    <a:p>
                      <a:pPr algn="just">
                        <a:spcAft>
                          <a:spcPts val="0"/>
                        </a:spcAft>
                      </a:pPr>
                      <a:r>
                        <a:rPr lang="es-CL" sz="1600" u="none" dirty="0">
                          <a:effectLst/>
                          <a:latin typeface="gobCL"/>
                          <a:ea typeface="Calibri" panose="020F0502020204030204" pitchFamily="34" charset="0"/>
                          <a:cs typeface="Times New Roman" panose="02020603050405020304" pitchFamily="18" charset="0"/>
                        </a:rPr>
                        <a:t>Respetar</a:t>
                      </a:r>
                      <a:endParaRPr lang="es-ES" sz="16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spcAft>
                          <a:spcPts val="0"/>
                        </a:spcAft>
                      </a:pPr>
                      <a:r>
                        <a:rPr lang="es-CL" sz="1600" u="sng" dirty="0">
                          <a:effectLst/>
                          <a:latin typeface="gobCL"/>
                          <a:ea typeface="Calibri" panose="020F0502020204030204" pitchFamily="34" charset="0"/>
                          <a:cs typeface="Times New Roman" panose="02020603050405020304" pitchFamily="18" charset="0"/>
                        </a:rPr>
                        <a:t>Abstenerse de realizar o tolerar cualquier violación a un derecho por parte de un agente estatal.</a:t>
                      </a:r>
                      <a:r>
                        <a:rPr lang="es-CL" sz="1600" u="none" dirty="0">
                          <a:effectLst/>
                          <a:latin typeface="gobCL"/>
                          <a:ea typeface="Calibri" panose="020F0502020204030204" pitchFamily="34" charset="0"/>
                          <a:cs typeface="Times New Roman" panose="02020603050405020304" pitchFamily="18" charset="0"/>
                        </a:rPr>
                        <a:t> </a:t>
                      </a:r>
                      <a:endParaRPr lang="es-CL" sz="1600" u="none" dirty="0" smtClean="0">
                        <a:effectLst/>
                        <a:latin typeface="gobCL"/>
                        <a:ea typeface="Calibri" panose="020F0502020204030204" pitchFamily="34" charset="0"/>
                        <a:cs typeface="Times New Roman" panose="02020603050405020304" pitchFamily="18" charset="0"/>
                      </a:endParaRPr>
                    </a:p>
                    <a:p>
                      <a:pPr algn="just">
                        <a:spcAft>
                          <a:spcPts val="0"/>
                        </a:spcAft>
                      </a:pPr>
                      <a:r>
                        <a:rPr lang="es-CL" sz="1400" u="none" dirty="0" smtClean="0">
                          <a:effectLst/>
                          <a:latin typeface="gobCL"/>
                          <a:ea typeface="Calibri" panose="020F0502020204030204" pitchFamily="34" charset="0"/>
                          <a:cs typeface="Times New Roman" panose="02020603050405020304" pitchFamily="18" charset="0"/>
                        </a:rPr>
                        <a:t>Las </a:t>
                      </a:r>
                      <a:r>
                        <a:rPr lang="es-CL" sz="1400" u="none" dirty="0">
                          <a:effectLst/>
                          <a:latin typeface="gobCL"/>
                          <a:ea typeface="Calibri" panose="020F0502020204030204" pitchFamily="34" charset="0"/>
                          <a:cs typeface="Times New Roman" panose="02020603050405020304" pitchFamily="18" charset="0"/>
                        </a:rPr>
                        <a:t>juzgadoras(es) cumplen con el deber de respetar al conducir procesos penales conforme a las debidas garantías judiciales, que apliquen la perspectiva de género, que no estén basadas en estereotipos de género y que sean respetuosas de los derechos de las mujeres víctimas de violencia</a:t>
                      </a:r>
                      <a:r>
                        <a:rPr lang="es-CL" sz="1600" u="none" dirty="0">
                          <a:effectLst/>
                          <a:latin typeface="gobCL"/>
                          <a:ea typeface="Calibri" panose="020F0502020204030204" pitchFamily="34" charset="0"/>
                          <a:cs typeface="Times New Roman" panose="02020603050405020304" pitchFamily="18" charset="0"/>
                        </a:rPr>
                        <a:t>.</a:t>
                      </a:r>
                      <a:endParaRPr lang="es-ES" sz="16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7513">
                <a:tc>
                  <a:txBody>
                    <a:bodyPr/>
                    <a:lstStyle/>
                    <a:p>
                      <a:pPr algn="just">
                        <a:spcAft>
                          <a:spcPts val="0"/>
                        </a:spcAft>
                      </a:pPr>
                      <a:r>
                        <a:rPr lang="es-CL" sz="1600">
                          <a:effectLst/>
                          <a:latin typeface="gobCL"/>
                          <a:ea typeface="Calibri" panose="020F0502020204030204" pitchFamily="34" charset="0"/>
                          <a:cs typeface="Times New Roman" panose="02020603050405020304" pitchFamily="18" charset="0"/>
                        </a:rPr>
                        <a:t>Proteger</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spcAft>
                          <a:spcPts val="0"/>
                        </a:spcAft>
                      </a:pPr>
                      <a:r>
                        <a:rPr lang="es-CL" sz="1600" u="sng" dirty="0">
                          <a:effectLst/>
                          <a:latin typeface="gobCL"/>
                          <a:ea typeface="Calibri" panose="020F0502020204030204" pitchFamily="34" charset="0"/>
                          <a:cs typeface="Times New Roman" panose="02020603050405020304" pitchFamily="18" charset="0"/>
                        </a:rPr>
                        <a:t>Impedir la violación de un derecho por parte de otras personas o agentes no estatales. </a:t>
                      </a:r>
                      <a:endParaRPr lang="es-CL" sz="1600" u="sng" dirty="0" smtClean="0">
                        <a:effectLst/>
                        <a:latin typeface="gobCL"/>
                        <a:ea typeface="Calibri" panose="020F0502020204030204" pitchFamily="34" charset="0"/>
                        <a:cs typeface="Times New Roman" panose="02020603050405020304" pitchFamily="18" charset="0"/>
                      </a:endParaRPr>
                    </a:p>
                    <a:p>
                      <a:pPr algn="just">
                        <a:spcAft>
                          <a:spcPts val="0"/>
                        </a:spcAft>
                      </a:pPr>
                      <a:r>
                        <a:rPr lang="es-CL" sz="1400" dirty="0" smtClean="0">
                          <a:effectLst/>
                          <a:latin typeface="gobCL"/>
                          <a:ea typeface="Calibri" panose="020F0502020204030204" pitchFamily="34" charset="0"/>
                          <a:cs typeface="Times New Roman" panose="02020603050405020304" pitchFamily="18" charset="0"/>
                        </a:rPr>
                        <a:t>Las </a:t>
                      </a:r>
                      <a:r>
                        <a:rPr lang="es-CL" sz="1400" dirty="0">
                          <a:effectLst/>
                          <a:latin typeface="gobCL"/>
                          <a:ea typeface="Calibri" panose="020F0502020204030204" pitchFamily="34" charset="0"/>
                          <a:cs typeface="Times New Roman" panose="02020603050405020304" pitchFamily="18" charset="0"/>
                        </a:rPr>
                        <a:t>juzgadoras(es) cumplen con el deber de proteger al tomar las medidas necesarias para asegurar que frente a hechos de violencia en contra de las mujeres se conduzcan investigaciones efectivas, se procese y sancione debidamente a los responsables y se repare a las víctimas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3525">
                <a:tc>
                  <a:txBody>
                    <a:bodyPr/>
                    <a:lstStyle/>
                    <a:p>
                      <a:pPr algn="just">
                        <a:spcAft>
                          <a:spcPts val="0"/>
                        </a:spcAft>
                      </a:pPr>
                      <a:r>
                        <a:rPr lang="es-CL" sz="1600" dirty="0">
                          <a:effectLst/>
                          <a:latin typeface="gobCL"/>
                          <a:ea typeface="Calibri" panose="020F0502020204030204" pitchFamily="34" charset="0"/>
                          <a:cs typeface="Times New Roman" panose="02020603050405020304" pitchFamily="18" charset="0"/>
                        </a:rPr>
                        <a:t>Garantizar</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spcAft>
                          <a:spcPts val="0"/>
                        </a:spcAft>
                      </a:pPr>
                      <a:r>
                        <a:rPr lang="es-CL" sz="1600" u="sng" dirty="0">
                          <a:effectLst/>
                          <a:latin typeface="gobCL"/>
                          <a:ea typeface="Calibri" panose="020F0502020204030204" pitchFamily="34" charset="0"/>
                          <a:cs typeface="Times New Roman" panose="02020603050405020304" pitchFamily="18" charset="0"/>
                        </a:rPr>
                        <a:t>Asegurar y adoptar las medidas administrativas, legislativas y judiciales adecuadas para que las personas puedan gozar de sus derechos, cuando no están en posibilidad de hacerlos por ellas mismas. </a:t>
                      </a:r>
                      <a:endParaRPr lang="es-CL" sz="1600" u="sng" dirty="0" smtClean="0">
                        <a:effectLst/>
                        <a:latin typeface="gobCL"/>
                        <a:ea typeface="Calibri" panose="020F0502020204030204" pitchFamily="34" charset="0"/>
                        <a:cs typeface="Times New Roman" panose="02020603050405020304" pitchFamily="18" charset="0"/>
                      </a:endParaRPr>
                    </a:p>
                    <a:p>
                      <a:pPr algn="just">
                        <a:spcAft>
                          <a:spcPts val="0"/>
                        </a:spcAft>
                      </a:pPr>
                      <a:r>
                        <a:rPr lang="es-CL" sz="1400" dirty="0" smtClean="0">
                          <a:effectLst/>
                          <a:latin typeface="gobCL"/>
                          <a:ea typeface="Calibri" panose="020F0502020204030204" pitchFamily="34" charset="0"/>
                          <a:cs typeface="Times New Roman" panose="02020603050405020304" pitchFamily="18" charset="0"/>
                        </a:rPr>
                        <a:t>Las </a:t>
                      </a:r>
                      <a:r>
                        <a:rPr lang="es-CL" sz="1400" dirty="0">
                          <a:effectLst/>
                          <a:latin typeface="gobCL"/>
                          <a:ea typeface="Calibri" panose="020F0502020204030204" pitchFamily="34" charset="0"/>
                          <a:cs typeface="Times New Roman" panose="02020603050405020304" pitchFamily="18" charset="0"/>
                        </a:rPr>
                        <a:t>juzgadoras(es) cumplen con el deber de garantizar al contribuir a la transformación de los contextos de violencia en contra de las mujeres por medio de sus resoluciones judiciales. Esto se logra cuando los procesos penales y las sentencias logran restituir los derechos de las mujeres víctimas de violencia, combatir los patrones socio-culturales discriminatorios, desmontar las estructuras desiguales de género y nombrar los estereotipos de género.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 name="Rectangle 10"/>
          <p:cNvSpPr>
            <a:spLocks noChangeArrowheads="1"/>
          </p:cNvSpPr>
          <p:nvPr/>
        </p:nvSpPr>
        <p:spPr bwMode="auto">
          <a:xfrm>
            <a:off x="1755775" y="2414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anose="020B0604020202020204" pitchFamily="34" charset="0"/>
              </a:rPr>
              <a:t/>
            </a:r>
            <a:br>
              <a:rPr kumimoji="0" lang="es-ES" sz="1800" b="0" i="0" u="none" strike="noStrike" cap="none" normalizeH="0" baseline="0" smtClean="0">
                <a:ln>
                  <a:noFill/>
                </a:ln>
                <a:solidFill>
                  <a:schemeClr val="tx1"/>
                </a:solidFill>
                <a:effectLst/>
                <a:latin typeface="Arial" panose="020B0604020202020204" pitchFamily="34" charset="0"/>
              </a:rPr>
            </a:b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27" name="Rectangle 11"/>
          <p:cNvSpPr>
            <a:spLocks noChangeArrowheads="1"/>
          </p:cNvSpPr>
          <p:nvPr/>
        </p:nvSpPr>
        <p:spPr bwMode="auto">
          <a:xfrm>
            <a:off x="1755775" y="2414588"/>
            <a:ext cx="3017838" cy="952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791118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672" y="159545"/>
            <a:ext cx="8229600" cy="778098"/>
          </a:xfrm>
          <a:solidFill>
            <a:schemeClr val="accent1">
              <a:lumMod val="40000"/>
              <a:lumOff val="60000"/>
            </a:schemeClr>
          </a:solidFill>
        </p:spPr>
        <p:txBody>
          <a:bodyPr/>
          <a:lstStyle/>
          <a:p>
            <a:pPr marL="342900" lvl="0" indent="-342900">
              <a:spcBef>
                <a:spcPct val="20000"/>
              </a:spcBef>
            </a:pPr>
            <a:r>
              <a:rPr lang="es-CL" dirty="0" smtClean="0">
                <a:solidFill>
                  <a:prstClr val="black"/>
                </a:solidFill>
              </a:rPr>
              <a:t/>
            </a:r>
            <a:br>
              <a:rPr lang="es-CL" dirty="0" smtClean="0">
                <a:solidFill>
                  <a:prstClr val="black"/>
                </a:solidFill>
              </a:rPr>
            </a:br>
            <a:r>
              <a:rPr lang="es-CL" dirty="0" smtClean="0">
                <a:solidFill>
                  <a:prstClr val="black"/>
                </a:solidFill>
              </a:rPr>
              <a:t>Estándar </a:t>
            </a:r>
            <a:r>
              <a:rPr lang="es-CL" dirty="0">
                <a:solidFill>
                  <a:prstClr val="black"/>
                </a:solidFill>
              </a:rPr>
              <a:t>de la debida diligencia</a:t>
            </a:r>
            <a:r>
              <a:rPr lang="es-ES" b="0" dirty="0">
                <a:solidFill>
                  <a:prstClr val="black"/>
                </a:solidFill>
              </a:rPr>
              <a:t/>
            </a:r>
            <a:br>
              <a:rPr lang="es-ES" b="0" dirty="0">
                <a:solidFill>
                  <a:prstClr val="black"/>
                </a:solidFill>
              </a:rPr>
            </a:br>
            <a:endParaRPr lang="es-ES" dirty="0"/>
          </a:p>
        </p:txBody>
      </p:sp>
      <p:sp>
        <p:nvSpPr>
          <p:cNvPr id="4" name="Marcador de número de diapositiva 3"/>
          <p:cNvSpPr>
            <a:spLocks noGrp="1"/>
          </p:cNvSpPr>
          <p:nvPr>
            <p:ph type="sldNum" sz="quarter" idx="12"/>
          </p:nvPr>
        </p:nvSpPr>
        <p:spPr/>
        <p:txBody>
          <a:bodyPr/>
          <a:lstStyle/>
          <a:p>
            <a:fld id="{0EF647D7-492B-BD44-9398-1E470FAA35B7}" type="slidenum">
              <a:rPr lang="es-ES" smtClean="0"/>
              <a:pPr/>
              <a:t>8</a:t>
            </a:fld>
            <a:endParaRPr lang="es-ES"/>
          </a:p>
        </p:txBody>
      </p:sp>
      <p:sp>
        <p:nvSpPr>
          <p:cNvPr id="23" name="Marcador de contenido 22"/>
          <p:cNvSpPr>
            <a:spLocks noGrp="1"/>
          </p:cNvSpPr>
          <p:nvPr>
            <p:ph idx="1"/>
          </p:nvPr>
        </p:nvSpPr>
        <p:spPr>
          <a:xfrm>
            <a:off x="457200" y="1052736"/>
            <a:ext cx="8229600" cy="5073427"/>
          </a:xfrm>
        </p:spPr>
        <p:txBody>
          <a:bodyPr/>
          <a:lstStyle/>
          <a:p>
            <a:pPr marL="0" indent="0">
              <a:buNone/>
            </a:pPr>
            <a:r>
              <a:rPr lang="es-CL" sz="1600" dirty="0" smtClean="0"/>
              <a:t>De </a:t>
            </a:r>
            <a:r>
              <a:rPr lang="es-CL" sz="1600" dirty="0"/>
              <a:t>las obligaciones que se adquieren con la suscripción de los instrumentos internacionales en violencia contra las mujeres, y en particular de la </a:t>
            </a:r>
            <a:r>
              <a:rPr lang="es-CL" sz="1600" u="sng" dirty="0"/>
              <a:t>obligación general de garantía se deriva una obligación especial para el Estado, la obligación de actuar con la  </a:t>
            </a:r>
            <a:r>
              <a:rPr lang="es-CL" sz="1600" b="1" u="sng" dirty="0"/>
              <a:t>debida </a:t>
            </a:r>
            <a:r>
              <a:rPr lang="es-CL" sz="1600" b="1" dirty="0"/>
              <a:t>diligencia frente a la VCM</a:t>
            </a:r>
            <a:r>
              <a:rPr lang="es-CL" sz="1600" dirty="0"/>
              <a:t> </a:t>
            </a:r>
            <a:r>
              <a:rPr lang="es-CL" sz="1600" b="1" dirty="0"/>
              <a:t>o de </a:t>
            </a:r>
            <a:r>
              <a:rPr lang="es-CL" sz="2000" b="1" dirty="0"/>
              <a:t>"actuar con la debida diligencia para prevenir, investigar y sancionar la violencia, así como para otorgar protección efectiva a las mujeres".</a:t>
            </a:r>
            <a:endParaRPr lang="es-ES" sz="2000" dirty="0"/>
          </a:p>
          <a:p>
            <a:pPr marL="0" indent="0">
              <a:buNone/>
            </a:pPr>
            <a:endParaRPr lang="es-ES" sz="1600" dirty="0" smtClean="0"/>
          </a:p>
          <a:p>
            <a:pPr marL="0" indent="0">
              <a:buNone/>
            </a:pPr>
            <a:r>
              <a:rPr lang="es-ES" sz="1600" dirty="0" smtClean="0"/>
              <a:t>Aportes </a:t>
            </a:r>
            <a:r>
              <a:rPr lang="es-ES" sz="1600" dirty="0"/>
              <a:t>más importante del desarrollo del principio y concepto de la debida diligencia en violencia contra las mujeres</a:t>
            </a:r>
            <a:r>
              <a:rPr lang="es-ES" sz="1600" dirty="0" smtClean="0"/>
              <a:t>:</a:t>
            </a:r>
          </a:p>
          <a:p>
            <a:pPr marL="0" indent="0">
              <a:buNone/>
            </a:pPr>
            <a:endParaRPr lang="es-ES" sz="1600" dirty="0"/>
          </a:p>
          <a:p>
            <a:pPr lvl="0"/>
            <a:r>
              <a:rPr lang="es-ES" sz="1600" dirty="0"/>
              <a:t>Reforzar la relación entre las actuaciones en VCM y las de discriminación.</a:t>
            </a:r>
          </a:p>
          <a:p>
            <a:pPr lvl="0"/>
            <a:r>
              <a:rPr lang="es-CL" sz="1600" dirty="0"/>
              <a:t>Incorporar la noción o principio que los Estados pueden incurrir en responsabilidad no sólo por los actos directos del Estado sino también por los actos de los privados si no adoptan medidas con la diligencia debida para impedir la violación de los derechos o para investigar y castigar los actos de violencia e indemnizar a las víctimas.</a:t>
            </a:r>
            <a:endParaRPr lang="es-ES" sz="1600" dirty="0"/>
          </a:p>
          <a:p>
            <a:pPr lvl="0"/>
            <a:r>
              <a:rPr lang="es-CL" sz="1600" dirty="0"/>
              <a:t>Vincular el actuar con la debida diligencia y la obligación de los Estados de garantizar el acceso a recursos judiciales adecuados y efectivos para las víctimas y sus familiares, cuando son objeto de actos de violencia.</a:t>
            </a:r>
            <a:endParaRPr lang="es-ES" sz="1600" dirty="0"/>
          </a:p>
          <a:p>
            <a:pPr marL="0" indent="0">
              <a:buNone/>
            </a:pPr>
            <a:r>
              <a:rPr lang="es-CL" sz="1600" b="1" dirty="0"/>
              <a:t> </a:t>
            </a:r>
            <a:endParaRPr lang="es-ES" sz="1600" dirty="0"/>
          </a:p>
          <a:p>
            <a:endParaRPr lang="es-ES" sz="1600" dirty="0"/>
          </a:p>
        </p:txBody>
      </p:sp>
    </p:spTree>
    <p:extLst>
      <p:ext uri="{BB962C8B-B14F-4D97-AF65-F5344CB8AC3E}">
        <p14:creationId xmlns:p14="http://schemas.microsoft.com/office/powerpoint/2010/main" val="1403404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1">
              <a:lumMod val="40000"/>
              <a:lumOff val="60000"/>
            </a:schemeClr>
          </a:solidFill>
        </p:spPr>
        <p:txBody>
          <a:bodyPr/>
          <a:lstStyle/>
          <a:p>
            <a:pPr marL="342900" lvl="0" indent="-342900">
              <a:spcBef>
                <a:spcPct val="20000"/>
              </a:spcBef>
            </a:pPr>
            <a:r>
              <a:rPr lang="es-CL" dirty="0">
                <a:solidFill>
                  <a:prstClr val="black"/>
                </a:solidFill>
              </a:rPr>
              <a:t>Estándar de la debida diligencia</a:t>
            </a:r>
            <a:r>
              <a:rPr lang="es-ES" b="0" dirty="0">
                <a:solidFill>
                  <a:prstClr val="black"/>
                </a:solidFill>
              </a:rPr>
              <a:t/>
            </a:r>
            <a:br>
              <a:rPr lang="es-ES" b="0" dirty="0">
                <a:solidFill>
                  <a:prstClr val="black"/>
                </a:solidFill>
              </a:rPr>
            </a:br>
            <a:endParaRPr lang="es-ES" dirty="0"/>
          </a:p>
        </p:txBody>
      </p:sp>
      <p:sp>
        <p:nvSpPr>
          <p:cNvPr id="4" name="Marcador de número de diapositiva 3"/>
          <p:cNvSpPr>
            <a:spLocks noGrp="1"/>
          </p:cNvSpPr>
          <p:nvPr>
            <p:ph type="sldNum" sz="quarter" idx="12"/>
          </p:nvPr>
        </p:nvSpPr>
        <p:spPr/>
        <p:txBody>
          <a:bodyPr/>
          <a:lstStyle/>
          <a:p>
            <a:fld id="{0EF647D7-492B-BD44-9398-1E470FAA35B7}" type="slidenum">
              <a:rPr lang="es-ES" smtClean="0"/>
              <a:pPr/>
              <a:t>9</a:t>
            </a:fld>
            <a:endParaRPr lang="es-ES"/>
          </a:p>
        </p:txBody>
      </p:sp>
      <p:sp>
        <p:nvSpPr>
          <p:cNvPr id="23" name="Marcador de contenido 22"/>
          <p:cNvSpPr>
            <a:spLocks noGrp="1"/>
          </p:cNvSpPr>
          <p:nvPr>
            <p:ph idx="1"/>
          </p:nvPr>
        </p:nvSpPr>
        <p:spPr>
          <a:xfrm>
            <a:off x="457200" y="1052736"/>
            <a:ext cx="8229600" cy="5073427"/>
          </a:xfrm>
        </p:spPr>
        <p:txBody>
          <a:bodyPr/>
          <a:lstStyle/>
          <a:p>
            <a:pPr marL="0" indent="0">
              <a:buNone/>
            </a:pPr>
            <a:endParaRPr lang="es-ES" sz="1600" dirty="0"/>
          </a:p>
          <a:p>
            <a:pPr marL="0" indent="0">
              <a:buNone/>
            </a:pPr>
            <a:r>
              <a:rPr lang="es-CL" sz="1600" b="1" dirty="0"/>
              <a:t> </a:t>
            </a:r>
            <a:endParaRPr lang="es-ES" sz="1600" dirty="0"/>
          </a:p>
          <a:p>
            <a:endParaRPr lang="es-ES" sz="1600" dirty="0"/>
          </a:p>
        </p:txBody>
      </p:sp>
      <p:sp>
        <p:nvSpPr>
          <p:cNvPr id="5" name="Rounded Rectangle 40"/>
          <p:cNvSpPr>
            <a:spLocks/>
          </p:cNvSpPr>
          <p:nvPr/>
        </p:nvSpPr>
        <p:spPr bwMode="auto">
          <a:xfrm>
            <a:off x="457200" y="1772816"/>
            <a:ext cx="8075240" cy="4176464"/>
          </a:xfrm>
          <a:prstGeom prst="roundRect">
            <a:avLst>
              <a:gd name="adj" fmla="val 16667"/>
            </a:avLst>
          </a:prstGeom>
          <a:noFill/>
          <a:ln w="2540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ctr">
              <a:lnSpc>
                <a:spcPct val="115000"/>
              </a:lnSpc>
              <a:spcAft>
                <a:spcPts val="1000"/>
              </a:spcAft>
            </a:pPr>
            <a:r>
              <a:rPr lang="es-ES" b="1" i="1" dirty="0">
                <a:solidFill>
                  <a:srgbClr val="1F497D"/>
                </a:solidFill>
                <a:effectLst/>
                <a:latin typeface="gobCL"/>
                <a:ea typeface="Calibri" panose="020F0502020204030204" pitchFamily="34" charset="0"/>
                <a:cs typeface="Myriad Pro"/>
              </a:rPr>
              <a:t>“La norma de la debida diligencia, en el marco del derecho internacional de los derechos humanos </a:t>
            </a:r>
            <a:r>
              <a:rPr lang="es-ES" b="1" i="1" u="sng" dirty="0">
                <a:solidFill>
                  <a:srgbClr val="1F497D"/>
                </a:solidFill>
                <a:effectLst/>
                <a:latin typeface="gobCL"/>
                <a:ea typeface="Calibri" panose="020F0502020204030204" pitchFamily="34" charset="0"/>
                <a:cs typeface="Myriad Pro"/>
              </a:rPr>
              <a:t>ha pasado a ser el parámetro más utilizado para medir el nivel de cumplimiento por los Estados de su obligación de prevenir y responder a los actos de violencia contra las mujeres.</a:t>
            </a:r>
            <a:r>
              <a:rPr lang="es-ES" b="1" i="1" dirty="0">
                <a:solidFill>
                  <a:srgbClr val="1F497D"/>
                </a:solidFill>
                <a:effectLst/>
                <a:latin typeface="gobCL"/>
                <a:ea typeface="Calibri" panose="020F0502020204030204" pitchFamily="34" charset="0"/>
                <a:cs typeface="Myriad Pro"/>
              </a:rPr>
              <a:t> A su vez, los sistemas universal y regional de derechos humanos se han pronunciado sobre la estrecha relación entre discriminación, la violencia y la debida diligencia, enfatizando que la falta del Estado de actuar con debida diligencia para proteger a las mujeres de la violencia constituye una forma de discriminación y una negación de su derecho a la igual protección de la ley”</a:t>
            </a:r>
            <a:r>
              <a:rPr lang="es-ES_tradnl" b="1" dirty="0">
                <a:solidFill>
                  <a:srgbClr val="1F497D"/>
                </a:solidFill>
                <a:effectLst/>
                <a:latin typeface="gobCL"/>
                <a:ea typeface="Times New Roman" panose="02020603050405020304" pitchFamily="18" charset="0"/>
                <a:cs typeface="ITC Officina Sans Book"/>
              </a:rPr>
              <a:t> (Guía para la Aplicación de la CBDP; MESECVI),</a:t>
            </a:r>
            <a:r>
              <a:rPr lang="es-ES_tradnl" dirty="0">
                <a:solidFill>
                  <a:srgbClr val="1F497D"/>
                </a:solidFill>
                <a:effectLst/>
                <a:latin typeface="gobCL"/>
                <a:ea typeface="Times New Roman" panose="02020603050405020304" pitchFamily="18" charset="0"/>
                <a:cs typeface="ITC Officina Sans Book"/>
              </a:rPr>
              <a:t> 2014, p. 42).</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8067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9189</TotalTime>
  <Words>2800</Words>
  <Application>Microsoft Office PowerPoint</Application>
  <PresentationFormat>Presentación en pantalla (4:3)</PresentationFormat>
  <Paragraphs>300</Paragraphs>
  <Slides>26</Slides>
  <Notes>9</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26</vt:i4>
      </vt:variant>
    </vt:vector>
  </HeadingPairs>
  <TitlesOfParts>
    <vt:vector size="41" baseType="lpstr">
      <vt:lpstr>Arial Unicode MS</vt:lpstr>
      <vt:lpstr>MS Gothic</vt:lpstr>
      <vt:lpstr>MS PGothic</vt:lpstr>
      <vt:lpstr>MS PGothic</vt:lpstr>
      <vt:lpstr>Arial</vt:lpstr>
      <vt:lpstr>Calibri</vt:lpstr>
      <vt:lpstr>Cambria</vt:lpstr>
      <vt:lpstr>gobCL</vt:lpstr>
      <vt:lpstr>ITC Officina Sans Book</vt:lpstr>
      <vt:lpstr>Myriad Pro</vt:lpstr>
      <vt:lpstr>Questrial</vt:lpstr>
      <vt:lpstr>Times New Roman</vt:lpstr>
      <vt:lpstr>Verdana</vt:lpstr>
      <vt:lpstr>Wingdings</vt:lpstr>
      <vt:lpstr>Tema de Office</vt:lpstr>
      <vt:lpstr>Presentación de PowerPoint</vt:lpstr>
      <vt:lpstr>El género un factor de desigualdad en contra de las mujeres para el desarrollo </vt:lpstr>
      <vt:lpstr>Marco Internacional de los Derechos Humanos/ Sistema de Protección de los DDHH de las Mujeres</vt:lpstr>
      <vt:lpstr>Presentación de PowerPoint</vt:lpstr>
      <vt:lpstr>Estándar Internacional de VCM </vt:lpstr>
      <vt:lpstr>Presentación de PowerPoint</vt:lpstr>
      <vt:lpstr>Obligaciones de los Estados </vt:lpstr>
      <vt:lpstr> Estándar de la debida diligencia </vt:lpstr>
      <vt:lpstr>Estándar de la debida diligencia </vt:lpstr>
      <vt:lpstr>Presentación de PowerPoint</vt:lpstr>
      <vt:lpstr>Presentación de PowerPoint</vt:lpstr>
      <vt:lpstr>Presentación de PowerPoint</vt:lpstr>
      <vt:lpstr>Presentación de PowerPoint</vt:lpstr>
      <vt:lpstr>Presentación de PowerPoint</vt:lpstr>
      <vt:lpstr>Presentación de PowerPoint</vt:lpstr>
      <vt:lpstr>Víctimas de violencia domestica, sexual y trata de personas con fines de explotación sexual </vt:lpstr>
      <vt:lpstr>Estándar Internacional de VCM y legislación chilena  </vt:lpstr>
      <vt:lpstr>Incorporación de la perspectiva de género, promoción de iniciativa que colaboren a la igualdad entre hombres y mujeres; partir por la  prevención y promoción</vt:lpstr>
      <vt:lpstr>Resolución 1325 (2000)</vt:lpstr>
      <vt:lpstr>  Programa Fortalecimiento Política Consular y  Migratoria (MINREL – SERNAMEG)</vt:lpstr>
      <vt:lpstr>Presentación de PowerPoint</vt:lpstr>
      <vt:lpstr>Presentación de PowerPoint</vt:lpstr>
      <vt:lpstr>Presentación de PowerPoint</vt:lpstr>
      <vt:lpstr>Presentación de PowerPoint</vt:lpstr>
      <vt:lpstr>Qué ámbitos considerar desde la Cancillería y trabajo de sus unidades en el país y en el exterior</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sernam</dc:creator>
  <cp:lastModifiedBy>ali</cp:lastModifiedBy>
  <cp:revision>980</cp:revision>
  <cp:lastPrinted>2016-08-05T13:08:11Z</cp:lastPrinted>
  <dcterms:created xsi:type="dcterms:W3CDTF">2011-01-06T20:48:07Z</dcterms:created>
  <dcterms:modified xsi:type="dcterms:W3CDTF">2016-10-03T03:50:24Z</dcterms:modified>
</cp:coreProperties>
</file>